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71" r:id="rId3"/>
    <p:sldId id="258" r:id="rId4"/>
    <p:sldId id="270" r:id="rId5"/>
    <p:sldId id="262" r:id="rId6"/>
    <p:sldId id="263" r:id="rId7"/>
    <p:sldId id="272" r:id="rId8"/>
    <p:sldId id="273" r:id="rId9"/>
    <p:sldId id="274" r:id="rId10"/>
    <p:sldId id="265" r:id="rId11"/>
    <p:sldId id="266" r:id="rId12"/>
    <p:sldId id="268" r:id="rId13"/>
    <p:sldId id="283" r:id="rId14"/>
    <p:sldId id="282" r:id="rId15"/>
    <p:sldId id="278" r:id="rId16"/>
    <p:sldId id="260" r:id="rId17"/>
    <p:sldId id="284" r:id="rId18"/>
    <p:sldId id="285" r:id="rId19"/>
    <p:sldId id="275" r:id="rId20"/>
    <p:sldId id="286" r:id="rId21"/>
    <p:sldId id="287" r:id="rId22"/>
    <p:sldId id="281" r:id="rId23"/>
    <p:sldId id="288" r:id="rId24"/>
    <p:sldId id="289" r:id="rId25"/>
    <p:sldId id="290" r:id="rId26"/>
    <p:sldId id="295" r:id="rId27"/>
    <p:sldId id="276" r:id="rId28"/>
    <p:sldId id="291" r:id="rId29"/>
    <p:sldId id="294" r:id="rId30"/>
    <p:sldId id="292" r:id="rId31"/>
    <p:sldId id="277" r:id="rId32"/>
    <p:sldId id="298" r:id="rId33"/>
    <p:sldId id="299" r:id="rId34"/>
    <p:sldId id="300" r:id="rId35"/>
    <p:sldId id="301" r:id="rId36"/>
    <p:sldId id="280" r:id="rId37"/>
    <p:sldId id="302" r:id="rId38"/>
    <p:sldId id="297" r:id="rId39"/>
    <p:sldId id="303" r:id="rId40"/>
    <p:sldId id="304" r:id="rId41"/>
    <p:sldId id="305" r:id="rId42"/>
    <p:sldId id="311" r:id="rId43"/>
    <p:sldId id="306" r:id="rId44"/>
    <p:sldId id="309" r:id="rId45"/>
    <p:sldId id="308" r:id="rId46"/>
    <p:sldId id="310" r:id="rId47"/>
    <p:sldId id="267" r:id="rId48"/>
    <p:sldId id="307" r:id="rId49"/>
    <p:sldId id="26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initials="w" lastIdx="3" clrIdx="0">
    <p:extLst>
      <p:ext uri="{19B8F6BF-5375-455C-9EA6-DF929625EA0E}">
        <p15:presenceInfo xmlns:p15="http://schemas.microsoft.com/office/powerpoint/2012/main" userId="william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7658" autoAdjust="0"/>
  </p:normalViewPr>
  <p:slideViewPr>
    <p:cSldViewPr snapToGrid="0">
      <p:cViewPr varScale="1">
        <p:scale>
          <a:sx n="65" d="100"/>
          <a:sy n="65" d="100"/>
        </p:scale>
        <p:origin x="942"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456D7E-2764-4AA8-8A03-75439B469B2C}" type="datetimeFigureOut">
              <a:rPr lang="fr-BE" smtClean="0"/>
              <a:t>19/05/2016</a:t>
            </a:fld>
            <a:endParaRPr lang="fr-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88210-CCDE-44AC-8020-98F773850902}" type="slidenum">
              <a:rPr lang="fr-BE" smtClean="0"/>
              <a:t>‹#›</a:t>
            </a:fld>
            <a:endParaRPr lang="fr-BE"/>
          </a:p>
        </p:txBody>
      </p:sp>
    </p:spTree>
    <p:extLst>
      <p:ext uri="{BB962C8B-B14F-4D97-AF65-F5344CB8AC3E}">
        <p14:creationId xmlns:p14="http://schemas.microsoft.com/office/powerpoint/2010/main" val="2818653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Show the</a:t>
            </a:r>
            <a:r>
              <a:rPr lang="fr-BE" baseline="0" dirty="0" smtClean="0"/>
              <a:t> Home </a:t>
            </a:r>
            <a:r>
              <a:rPr lang="fr-BE" baseline="0" dirty="0" err="1" smtClean="0"/>
              <a:t>button</a:t>
            </a:r>
            <a:r>
              <a:rPr lang="fr-BE" baseline="0" dirty="0" smtClean="0"/>
              <a:t>, the Menu </a:t>
            </a:r>
            <a:r>
              <a:rPr lang="fr-BE" baseline="0" dirty="0" err="1" smtClean="0"/>
              <a:t>button</a:t>
            </a:r>
            <a:r>
              <a:rPr lang="fr-BE" baseline="0" dirty="0" smtClean="0"/>
              <a:t> and the Back </a:t>
            </a:r>
            <a:r>
              <a:rPr lang="fr-BE" baseline="0" dirty="0" err="1" smtClean="0"/>
              <a:t>button</a:t>
            </a:r>
            <a:endParaRPr lang="fr-BE" baseline="0" dirty="0" smtClean="0"/>
          </a:p>
          <a:p>
            <a:endParaRPr lang="fr-BE" dirty="0"/>
          </a:p>
        </p:txBody>
      </p:sp>
      <p:sp>
        <p:nvSpPr>
          <p:cNvPr id="4" name="Slide Number Placeholder 3"/>
          <p:cNvSpPr>
            <a:spLocks noGrp="1"/>
          </p:cNvSpPr>
          <p:nvPr>
            <p:ph type="sldNum" sz="quarter" idx="10"/>
          </p:nvPr>
        </p:nvSpPr>
        <p:spPr/>
        <p:txBody>
          <a:bodyPr/>
          <a:lstStyle/>
          <a:p>
            <a:fld id="{A0D88210-CCDE-44AC-8020-98F773850902}" type="slidenum">
              <a:rPr lang="fr-BE" smtClean="0"/>
              <a:t>11</a:t>
            </a:fld>
            <a:endParaRPr lang="fr-BE"/>
          </a:p>
        </p:txBody>
      </p:sp>
    </p:spTree>
    <p:extLst>
      <p:ext uri="{BB962C8B-B14F-4D97-AF65-F5344CB8AC3E}">
        <p14:creationId xmlns:p14="http://schemas.microsoft.com/office/powerpoint/2010/main" val="359615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Continue to add</a:t>
            </a:r>
            <a:r>
              <a:rPr lang="en-US" baseline="0" noProof="0" dirty="0" smtClean="0"/>
              <a:t> another group until all household members are listed. </a:t>
            </a:r>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35</a:t>
            </a:fld>
            <a:endParaRPr lang="fr-BE"/>
          </a:p>
        </p:txBody>
      </p:sp>
    </p:spTree>
    <p:extLst>
      <p:ext uri="{BB962C8B-B14F-4D97-AF65-F5344CB8AC3E}">
        <p14:creationId xmlns:p14="http://schemas.microsoft.com/office/powerpoint/2010/main" val="3421227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Practice</a:t>
            </a:r>
            <a:r>
              <a:rPr lang="fr-BE" baseline="0" dirty="0" smtClean="0"/>
              <a:t> </a:t>
            </a:r>
            <a:r>
              <a:rPr lang="fr-BE" baseline="0" dirty="0" err="1" smtClean="0"/>
              <a:t>using</a:t>
            </a:r>
            <a:r>
              <a:rPr lang="fr-BE" baseline="0" dirty="0" smtClean="0"/>
              <a:t> the </a:t>
            </a:r>
            <a:r>
              <a:rPr lang="fr-BE" baseline="0" dirty="0" err="1" smtClean="0"/>
              <a:t>arrow</a:t>
            </a:r>
            <a:r>
              <a:rPr lang="fr-BE" baseline="0" dirty="0" smtClean="0"/>
              <a:t> on the top right of the </a:t>
            </a:r>
            <a:r>
              <a:rPr lang="fr-BE" baseline="0" dirty="0" err="1" smtClean="0"/>
              <a:t>screen</a:t>
            </a:r>
            <a:r>
              <a:rPr lang="fr-BE" baseline="0" dirty="0" smtClean="0"/>
              <a:t> to </a:t>
            </a:r>
            <a:r>
              <a:rPr lang="fr-BE" baseline="0" dirty="0" err="1" smtClean="0"/>
              <a:t>navigate</a:t>
            </a:r>
            <a:r>
              <a:rPr lang="fr-BE" baseline="0" dirty="0" smtClean="0"/>
              <a:t> to </a:t>
            </a:r>
            <a:r>
              <a:rPr lang="fr-BE" baseline="0" dirty="0" err="1" smtClean="0"/>
              <a:t>specific</a:t>
            </a:r>
            <a:r>
              <a:rPr lang="fr-BE" baseline="0" dirty="0" smtClean="0"/>
              <a:t> </a:t>
            </a:r>
            <a:r>
              <a:rPr lang="fr-BE" baseline="0" dirty="0" err="1" smtClean="0"/>
              <a:t>household</a:t>
            </a:r>
            <a:r>
              <a:rPr lang="fr-BE" baseline="0" dirty="0" smtClean="0"/>
              <a:t> </a:t>
            </a:r>
            <a:r>
              <a:rPr lang="fr-BE" baseline="0" dirty="0" err="1" smtClean="0"/>
              <a:t>members</a:t>
            </a:r>
            <a:r>
              <a:rPr lang="fr-BE" baseline="0" dirty="0" smtClean="0"/>
              <a:t> (1st, 2</a:t>
            </a:r>
            <a:r>
              <a:rPr lang="fr-BE" baseline="30000" dirty="0" smtClean="0"/>
              <a:t>nd</a:t>
            </a:r>
            <a:r>
              <a:rPr lang="fr-BE" baseline="0" dirty="0" smtClean="0"/>
              <a:t>, 3rd, etc…)</a:t>
            </a:r>
          </a:p>
          <a:p>
            <a:endParaRPr lang="fr-BE" dirty="0"/>
          </a:p>
        </p:txBody>
      </p:sp>
      <p:sp>
        <p:nvSpPr>
          <p:cNvPr id="4" name="Slide Number Placeholder 3"/>
          <p:cNvSpPr>
            <a:spLocks noGrp="1"/>
          </p:cNvSpPr>
          <p:nvPr>
            <p:ph type="sldNum" sz="quarter" idx="10"/>
          </p:nvPr>
        </p:nvSpPr>
        <p:spPr/>
        <p:txBody>
          <a:bodyPr/>
          <a:lstStyle/>
          <a:p>
            <a:fld id="{A0D88210-CCDE-44AC-8020-98F773850902}" type="slidenum">
              <a:rPr lang="fr-BE" smtClean="0"/>
              <a:t>36</a:t>
            </a:fld>
            <a:endParaRPr lang="fr-BE"/>
          </a:p>
        </p:txBody>
      </p:sp>
    </p:spTree>
    <p:extLst>
      <p:ext uri="{BB962C8B-B14F-4D97-AF65-F5344CB8AC3E}">
        <p14:creationId xmlns:p14="http://schemas.microsoft.com/office/powerpoint/2010/main" val="769604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If there</a:t>
            </a:r>
            <a:r>
              <a:rPr lang="en-US" baseline="0" noProof="0" dirty="0" smtClean="0"/>
              <a:t> is a problem to delete the household member data / remove this group,  the interviewer can delete the name, sex, age and arrival data from the page.  The survey analyst will interpret a household member / group with no name, sex, age or other data as a deleted case. </a:t>
            </a:r>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37</a:t>
            </a:fld>
            <a:endParaRPr lang="fr-BE"/>
          </a:p>
        </p:txBody>
      </p:sp>
    </p:spTree>
    <p:extLst>
      <p:ext uri="{BB962C8B-B14F-4D97-AF65-F5344CB8AC3E}">
        <p14:creationId xmlns:p14="http://schemas.microsoft.com/office/powerpoint/2010/main" val="4091091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Again</a:t>
            </a:r>
            <a:r>
              <a:rPr lang="en-US" baseline="0" noProof="0" dirty="0" smtClean="0"/>
              <a:t> to make any corrections to the lists of household members who moved away or died, follow the same technique as shown in the household listing. </a:t>
            </a:r>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38</a:t>
            </a:fld>
            <a:endParaRPr lang="fr-BE"/>
          </a:p>
        </p:txBody>
      </p:sp>
    </p:spTree>
    <p:extLst>
      <p:ext uri="{BB962C8B-B14F-4D97-AF65-F5344CB8AC3E}">
        <p14:creationId xmlns:p14="http://schemas.microsoft.com/office/powerpoint/2010/main" val="1591846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Please show that</a:t>
            </a:r>
            <a:r>
              <a:rPr lang="en-US" baseline="0" noProof="0" dirty="0" smtClean="0"/>
              <a:t> the questions on right of screen are on two separate pages. </a:t>
            </a:r>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39</a:t>
            </a:fld>
            <a:endParaRPr lang="fr-BE"/>
          </a:p>
        </p:txBody>
      </p:sp>
    </p:spTree>
    <p:extLst>
      <p:ext uri="{BB962C8B-B14F-4D97-AF65-F5344CB8AC3E}">
        <p14:creationId xmlns:p14="http://schemas.microsoft.com/office/powerpoint/2010/main" val="37634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Please show that</a:t>
            </a:r>
            <a:r>
              <a:rPr lang="en-US" baseline="0" noProof="0" dirty="0" smtClean="0"/>
              <a:t> the questions on right of screen are on two separate pages.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If the respondent cannot help to determine the child’s age in months, the cell can be left blank. </a:t>
            </a:r>
          </a:p>
          <a:p>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40</a:t>
            </a:fld>
            <a:endParaRPr lang="fr-BE"/>
          </a:p>
        </p:txBody>
      </p:sp>
    </p:spTree>
    <p:extLst>
      <p:ext uri="{BB962C8B-B14F-4D97-AF65-F5344CB8AC3E}">
        <p14:creationId xmlns:p14="http://schemas.microsoft.com/office/powerpoint/2010/main" val="128175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a:t>
            </a:r>
          </a:p>
          <a:p>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41</a:t>
            </a:fld>
            <a:endParaRPr lang="fr-BE"/>
          </a:p>
        </p:txBody>
      </p:sp>
    </p:spTree>
    <p:extLst>
      <p:ext uri="{BB962C8B-B14F-4D97-AF65-F5344CB8AC3E}">
        <p14:creationId xmlns:p14="http://schemas.microsoft.com/office/powerpoint/2010/main" val="1220445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a:t>
            </a:r>
          </a:p>
          <a:p>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42</a:t>
            </a:fld>
            <a:endParaRPr lang="fr-BE"/>
          </a:p>
        </p:txBody>
      </p:sp>
    </p:spTree>
    <p:extLst>
      <p:ext uri="{BB962C8B-B14F-4D97-AF65-F5344CB8AC3E}">
        <p14:creationId xmlns:p14="http://schemas.microsoft.com/office/powerpoint/2010/main" val="3061453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a:t>
            </a:r>
          </a:p>
          <a:p>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43</a:t>
            </a:fld>
            <a:endParaRPr lang="fr-BE"/>
          </a:p>
        </p:txBody>
      </p:sp>
    </p:spTree>
    <p:extLst>
      <p:ext uri="{BB962C8B-B14F-4D97-AF65-F5344CB8AC3E}">
        <p14:creationId xmlns:p14="http://schemas.microsoft.com/office/powerpoint/2010/main" val="512395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With the systematic</a:t>
            </a:r>
            <a:r>
              <a:rPr lang="en-GB" baseline="0" dirty="0" smtClean="0"/>
              <a:t> random selection / List and Go , there should never be any of the last three responses – 1) Dwelling vacant / Address not a dwelling, 2) Dwelling destroyed, 3) Dwelling not found. </a:t>
            </a:r>
            <a:endParaRPr lang="en-GB" dirty="0" smtClean="0"/>
          </a:p>
          <a:p>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44</a:t>
            </a:fld>
            <a:endParaRPr lang="fr-BE"/>
          </a:p>
        </p:txBody>
      </p:sp>
    </p:spTree>
    <p:extLst>
      <p:ext uri="{BB962C8B-B14F-4D97-AF65-F5344CB8AC3E}">
        <p14:creationId xmlns:p14="http://schemas.microsoft.com/office/powerpoint/2010/main" val="1222787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smtClean="0"/>
              <a:t>Download</a:t>
            </a:r>
            <a:r>
              <a:rPr lang="fr-BE" dirty="0" smtClean="0"/>
              <a:t> the registration </a:t>
            </a:r>
            <a:r>
              <a:rPr lang="fr-BE" dirty="0" err="1" smtClean="0"/>
              <a:t>form</a:t>
            </a:r>
            <a:r>
              <a:rPr lang="fr-BE" dirty="0" smtClean="0"/>
              <a:t> data</a:t>
            </a:r>
            <a:r>
              <a:rPr lang="fr-BE" baseline="0" dirty="0" smtClean="0"/>
              <a:t> </a:t>
            </a:r>
            <a:r>
              <a:rPr lang="fr-BE" baseline="0" dirty="0" err="1" smtClean="0"/>
              <a:t>into</a:t>
            </a:r>
            <a:r>
              <a:rPr lang="fr-BE" baseline="0" dirty="0" smtClean="0"/>
              <a:t> </a:t>
            </a:r>
            <a:r>
              <a:rPr lang="fr-BE" baseline="0" dirty="0" err="1" smtClean="0"/>
              <a:t>excel</a:t>
            </a:r>
            <a:r>
              <a:rPr lang="fr-BE" baseline="0" dirty="0" smtClean="0"/>
              <a:t> . </a:t>
            </a:r>
            <a:r>
              <a:rPr lang="fr-BE" baseline="0" dirty="0" err="1" smtClean="0"/>
              <a:t>Add</a:t>
            </a:r>
            <a:r>
              <a:rPr lang="fr-BE" baseline="0" dirty="0" smtClean="0"/>
              <a:t> a </a:t>
            </a:r>
            <a:r>
              <a:rPr lang="fr-BE" baseline="0" dirty="0" err="1" smtClean="0"/>
              <a:t>column</a:t>
            </a:r>
            <a:r>
              <a:rPr lang="fr-BE" baseline="0" dirty="0" smtClean="0"/>
              <a:t> on the </a:t>
            </a:r>
            <a:r>
              <a:rPr lang="fr-BE" baseline="0" dirty="0" err="1" smtClean="0"/>
              <a:t>left</a:t>
            </a:r>
            <a:r>
              <a:rPr lang="fr-BE" baseline="0" dirty="0" smtClean="0"/>
              <a:t> of the </a:t>
            </a:r>
            <a:r>
              <a:rPr lang="fr-BE" baseline="0" dirty="0" err="1" smtClean="0"/>
              <a:t>excel</a:t>
            </a:r>
            <a:r>
              <a:rPr lang="fr-BE" baseline="0" dirty="0" smtClean="0"/>
              <a:t> </a:t>
            </a:r>
            <a:r>
              <a:rPr lang="fr-BE" baseline="0" dirty="0" err="1" smtClean="0"/>
              <a:t>spreadsheet</a:t>
            </a:r>
            <a:r>
              <a:rPr lang="fr-BE" baseline="0" dirty="0" smtClean="0"/>
              <a:t>.  </a:t>
            </a:r>
            <a:r>
              <a:rPr lang="fr-BE" baseline="0" dirty="0" err="1" smtClean="0"/>
              <a:t>Add</a:t>
            </a:r>
            <a:r>
              <a:rPr lang="fr-BE" baseline="0" dirty="0" smtClean="0"/>
              <a:t> a running </a:t>
            </a:r>
            <a:r>
              <a:rPr lang="fr-BE" baseline="0" dirty="0" err="1" smtClean="0"/>
              <a:t>number</a:t>
            </a:r>
            <a:r>
              <a:rPr lang="fr-BE" baseline="0" dirty="0" smtClean="0"/>
              <a:t> to the </a:t>
            </a:r>
            <a:r>
              <a:rPr lang="fr-BE" baseline="0" dirty="0" err="1" smtClean="0"/>
              <a:t>column</a:t>
            </a:r>
            <a:r>
              <a:rPr lang="fr-BE" baseline="0" dirty="0" smtClean="0"/>
              <a:t>. Use </a:t>
            </a:r>
            <a:r>
              <a:rPr lang="fr-BE" baseline="0" dirty="0" err="1" smtClean="0"/>
              <a:t>these</a:t>
            </a:r>
            <a:r>
              <a:rPr lang="fr-BE" baseline="0" dirty="0" smtClean="0"/>
              <a:t> </a:t>
            </a:r>
            <a:r>
              <a:rPr lang="fr-BE" baseline="0" dirty="0" err="1" smtClean="0"/>
              <a:t>numbers</a:t>
            </a:r>
            <a:r>
              <a:rPr lang="fr-BE" baseline="0" dirty="0" smtClean="0"/>
              <a:t> as the ID </a:t>
            </a:r>
            <a:r>
              <a:rPr lang="fr-BE" baseline="0" dirty="0" err="1" smtClean="0"/>
              <a:t>numbers</a:t>
            </a:r>
            <a:r>
              <a:rPr lang="fr-BE" baseline="0" dirty="0" smtClean="0"/>
              <a:t> for </a:t>
            </a:r>
            <a:r>
              <a:rPr lang="fr-BE" baseline="0" dirty="0" err="1" smtClean="0"/>
              <a:t>each</a:t>
            </a:r>
            <a:r>
              <a:rPr lang="fr-BE" baseline="0" dirty="0" smtClean="0"/>
              <a:t> </a:t>
            </a:r>
            <a:r>
              <a:rPr lang="fr-BE" baseline="0" dirty="0" err="1" smtClean="0"/>
              <a:t>survey</a:t>
            </a:r>
            <a:r>
              <a:rPr lang="fr-BE" baseline="0" dirty="0" smtClean="0"/>
              <a:t> personnel. </a:t>
            </a:r>
            <a:endParaRPr lang="fr-BE" dirty="0"/>
          </a:p>
        </p:txBody>
      </p:sp>
      <p:sp>
        <p:nvSpPr>
          <p:cNvPr id="4" name="Slide Number Placeholder 3"/>
          <p:cNvSpPr>
            <a:spLocks noGrp="1"/>
          </p:cNvSpPr>
          <p:nvPr>
            <p:ph type="sldNum" sz="quarter" idx="10"/>
          </p:nvPr>
        </p:nvSpPr>
        <p:spPr/>
        <p:txBody>
          <a:bodyPr/>
          <a:lstStyle/>
          <a:p>
            <a:fld id="{A0D88210-CCDE-44AC-8020-98F773850902}" type="slidenum">
              <a:rPr lang="fr-BE" smtClean="0"/>
              <a:t>18</a:t>
            </a:fld>
            <a:endParaRPr lang="fr-BE"/>
          </a:p>
        </p:txBody>
      </p:sp>
    </p:spTree>
    <p:extLst>
      <p:ext uri="{BB962C8B-B14F-4D97-AF65-F5344CB8AC3E}">
        <p14:creationId xmlns:p14="http://schemas.microsoft.com/office/powerpoint/2010/main" val="3372888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a:t>
            </a:r>
          </a:p>
          <a:p>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45</a:t>
            </a:fld>
            <a:endParaRPr lang="fr-BE"/>
          </a:p>
        </p:txBody>
      </p:sp>
    </p:spTree>
    <p:extLst>
      <p:ext uri="{BB962C8B-B14F-4D97-AF65-F5344CB8AC3E}">
        <p14:creationId xmlns:p14="http://schemas.microsoft.com/office/powerpoint/2010/main" val="3882748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If the « Delete form when</a:t>
            </a:r>
            <a:r>
              <a:rPr lang="en-US" baseline="0" noProof="0" dirty="0" smtClean="0"/>
              <a:t> finalized and sent » option is selected, the questionnaire will no longer be available on the device for review.  </a:t>
            </a:r>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46</a:t>
            </a:fld>
            <a:endParaRPr lang="fr-BE"/>
          </a:p>
        </p:txBody>
      </p:sp>
    </p:spTree>
    <p:extLst>
      <p:ext uri="{BB962C8B-B14F-4D97-AF65-F5344CB8AC3E}">
        <p14:creationId xmlns:p14="http://schemas.microsoft.com/office/powerpoint/2010/main" val="370148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Standardization</a:t>
            </a:r>
            <a:r>
              <a:rPr lang="en-US" baseline="0" noProof="0" dirty="0" smtClean="0"/>
              <a:t> exercises should be implemented in a large hall where all 10 teams are visible to facilitate supervision. Standardization exercises should not be conducted in a village environment </a:t>
            </a:r>
            <a:r>
              <a:rPr lang="en-US" baseline="0" noProof="0" smtClean="0"/>
              <a:t>as supervision </a:t>
            </a:r>
            <a:r>
              <a:rPr lang="en-US" baseline="0" noProof="0" dirty="0" smtClean="0"/>
              <a:t>is difficult or impossible.  </a:t>
            </a:r>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21</a:t>
            </a:fld>
            <a:endParaRPr lang="fr-BE"/>
          </a:p>
        </p:txBody>
      </p:sp>
    </p:spTree>
    <p:extLst>
      <p:ext uri="{BB962C8B-B14F-4D97-AF65-F5344CB8AC3E}">
        <p14:creationId xmlns:p14="http://schemas.microsoft.com/office/powerpoint/2010/main" val="458242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smtClean="0"/>
              <a:t>When</a:t>
            </a:r>
            <a:r>
              <a:rPr lang="fr-BE" dirty="0" smtClean="0"/>
              <a:t> </a:t>
            </a:r>
            <a:r>
              <a:rPr lang="fr-BE" dirty="0" err="1" smtClean="0"/>
              <a:t>only</a:t>
            </a:r>
            <a:r>
              <a:rPr lang="fr-BE" dirty="0" smtClean="0"/>
              <a:t> </a:t>
            </a:r>
            <a:r>
              <a:rPr lang="fr-BE" dirty="0" err="1" smtClean="0"/>
              <a:t>practicing</a:t>
            </a:r>
            <a:r>
              <a:rPr lang="fr-BE" baseline="0" dirty="0" smtClean="0"/>
              <a:t> the data entry – not </a:t>
            </a:r>
            <a:r>
              <a:rPr lang="fr-BE" baseline="0" dirty="0" err="1" smtClean="0"/>
              <a:t>during</a:t>
            </a:r>
            <a:r>
              <a:rPr lang="fr-BE" baseline="0" dirty="0" smtClean="0"/>
              <a:t> the </a:t>
            </a:r>
            <a:r>
              <a:rPr lang="fr-BE" baseline="0" dirty="0" err="1" smtClean="0"/>
              <a:t>standardization</a:t>
            </a:r>
            <a:r>
              <a:rPr lang="fr-BE" baseline="0" dirty="0" smtClean="0"/>
              <a:t> session – use Session </a:t>
            </a:r>
            <a:r>
              <a:rPr lang="fr-BE" baseline="0" dirty="0" err="1" smtClean="0"/>
              <a:t>number</a:t>
            </a:r>
            <a:r>
              <a:rPr lang="fr-BE" baseline="0" dirty="0" smtClean="0"/>
              <a:t> 0 </a:t>
            </a:r>
            <a:r>
              <a:rPr lang="fr-BE" baseline="0" dirty="0" err="1" smtClean="0"/>
              <a:t>zero</a:t>
            </a:r>
            <a:r>
              <a:rPr lang="fr-BE" baseline="0" dirty="0" smtClean="0"/>
              <a:t>. </a:t>
            </a:r>
            <a:endParaRPr lang="fr-BE" dirty="0"/>
          </a:p>
        </p:txBody>
      </p:sp>
      <p:sp>
        <p:nvSpPr>
          <p:cNvPr id="4" name="Slide Number Placeholder 3"/>
          <p:cNvSpPr>
            <a:spLocks noGrp="1"/>
          </p:cNvSpPr>
          <p:nvPr>
            <p:ph type="sldNum" sz="quarter" idx="10"/>
          </p:nvPr>
        </p:nvSpPr>
        <p:spPr/>
        <p:txBody>
          <a:bodyPr/>
          <a:lstStyle/>
          <a:p>
            <a:fld id="{A0D88210-CCDE-44AC-8020-98F773850902}" type="slidenum">
              <a:rPr lang="fr-BE" smtClean="0"/>
              <a:t>25</a:t>
            </a:fld>
            <a:endParaRPr lang="fr-BE"/>
          </a:p>
        </p:txBody>
      </p:sp>
    </p:spTree>
    <p:extLst>
      <p:ext uri="{BB962C8B-B14F-4D97-AF65-F5344CB8AC3E}">
        <p14:creationId xmlns:p14="http://schemas.microsoft.com/office/powerpoint/2010/main" val="2077776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smtClean="0"/>
              <a:t>When</a:t>
            </a:r>
            <a:r>
              <a:rPr lang="fr-BE" dirty="0" smtClean="0"/>
              <a:t> </a:t>
            </a:r>
            <a:r>
              <a:rPr lang="fr-BE" dirty="0" err="1" smtClean="0"/>
              <a:t>only</a:t>
            </a:r>
            <a:r>
              <a:rPr lang="fr-BE" dirty="0" smtClean="0"/>
              <a:t> </a:t>
            </a:r>
            <a:r>
              <a:rPr lang="fr-BE" dirty="0" err="1" smtClean="0"/>
              <a:t>practicing</a:t>
            </a:r>
            <a:r>
              <a:rPr lang="fr-BE" baseline="0" dirty="0" smtClean="0"/>
              <a:t> the data entry – not </a:t>
            </a:r>
            <a:r>
              <a:rPr lang="fr-BE" baseline="0" dirty="0" err="1" smtClean="0"/>
              <a:t>during</a:t>
            </a:r>
            <a:r>
              <a:rPr lang="fr-BE" baseline="0" dirty="0" smtClean="0"/>
              <a:t> the </a:t>
            </a:r>
            <a:r>
              <a:rPr lang="fr-BE" baseline="0" dirty="0" err="1" smtClean="0"/>
              <a:t>standardization</a:t>
            </a:r>
            <a:r>
              <a:rPr lang="fr-BE" baseline="0" dirty="0" smtClean="0"/>
              <a:t> session – use Session </a:t>
            </a:r>
            <a:r>
              <a:rPr lang="fr-BE" baseline="0" dirty="0" err="1" smtClean="0"/>
              <a:t>number</a:t>
            </a:r>
            <a:r>
              <a:rPr lang="fr-BE" baseline="0" dirty="0" smtClean="0"/>
              <a:t> 0 </a:t>
            </a:r>
            <a:r>
              <a:rPr lang="fr-BE" baseline="0" dirty="0" err="1" smtClean="0"/>
              <a:t>zero</a:t>
            </a:r>
            <a:r>
              <a:rPr lang="fr-BE" baseline="0" dirty="0" smtClean="0"/>
              <a:t>. </a:t>
            </a:r>
            <a:endParaRPr lang="fr-BE" dirty="0"/>
          </a:p>
        </p:txBody>
      </p:sp>
      <p:sp>
        <p:nvSpPr>
          <p:cNvPr id="4" name="Slide Number Placeholder 3"/>
          <p:cNvSpPr>
            <a:spLocks noGrp="1"/>
          </p:cNvSpPr>
          <p:nvPr>
            <p:ph type="sldNum" sz="quarter" idx="10"/>
          </p:nvPr>
        </p:nvSpPr>
        <p:spPr/>
        <p:txBody>
          <a:bodyPr/>
          <a:lstStyle/>
          <a:p>
            <a:fld id="{A0D88210-CCDE-44AC-8020-98F773850902}" type="slidenum">
              <a:rPr lang="fr-BE" smtClean="0"/>
              <a:t>26</a:t>
            </a:fld>
            <a:endParaRPr lang="fr-BE"/>
          </a:p>
        </p:txBody>
      </p:sp>
    </p:spTree>
    <p:extLst>
      <p:ext uri="{BB962C8B-B14F-4D97-AF65-F5344CB8AC3E}">
        <p14:creationId xmlns:p14="http://schemas.microsoft.com/office/powerpoint/2010/main" val="3127347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Remind the trainees that they need to enter their IDs</a:t>
            </a:r>
            <a:r>
              <a:rPr lang="en-GB" baseline="0" noProof="0" dirty="0" smtClean="0"/>
              <a:t> correctly.  If they make mistakes, the data will show that they did not work.  If they did not work, they will not get paid. </a:t>
            </a:r>
            <a:endParaRPr lang="en-GB"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27</a:t>
            </a:fld>
            <a:endParaRPr lang="fr-BE"/>
          </a:p>
        </p:txBody>
      </p:sp>
    </p:spTree>
    <p:extLst>
      <p:ext uri="{BB962C8B-B14F-4D97-AF65-F5344CB8AC3E}">
        <p14:creationId xmlns:p14="http://schemas.microsoft.com/office/powerpoint/2010/main" val="954852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If </a:t>
            </a:r>
            <a:r>
              <a:rPr lang="fr-BE" dirty="0" err="1" smtClean="0"/>
              <a:t>some</a:t>
            </a:r>
            <a:r>
              <a:rPr lang="fr-BE" dirty="0" smtClean="0"/>
              <a:t> of the data are not </a:t>
            </a:r>
            <a:r>
              <a:rPr lang="fr-BE" dirty="0" err="1" smtClean="0"/>
              <a:t>available</a:t>
            </a:r>
            <a:r>
              <a:rPr lang="fr-BE" dirty="0" smtClean="0"/>
              <a:t>,</a:t>
            </a:r>
            <a:r>
              <a:rPr lang="fr-BE" baseline="0" dirty="0" smtClean="0"/>
              <a:t> </a:t>
            </a:r>
            <a:r>
              <a:rPr lang="fr-BE" baseline="0" dirty="0" err="1" smtClean="0"/>
              <a:t>leave</a:t>
            </a:r>
            <a:r>
              <a:rPr lang="fr-BE" baseline="0" dirty="0" smtClean="0"/>
              <a:t> the </a:t>
            </a:r>
            <a:r>
              <a:rPr lang="fr-BE" baseline="0" dirty="0" err="1" smtClean="0"/>
              <a:t>cells</a:t>
            </a:r>
            <a:r>
              <a:rPr lang="fr-BE" baseline="0" dirty="0" smtClean="0"/>
              <a:t> </a:t>
            </a:r>
            <a:r>
              <a:rPr lang="fr-BE" baseline="0" dirty="0" err="1" smtClean="0"/>
              <a:t>blank</a:t>
            </a:r>
            <a:r>
              <a:rPr lang="fr-BE" baseline="0" dirty="0" smtClean="0"/>
              <a:t>. </a:t>
            </a:r>
            <a:endParaRPr lang="fr-BE" dirty="0"/>
          </a:p>
        </p:txBody>
      </p:sp>
      <p:sp>
        <p:nvSpPr>
          <p:cNvPr id="4" name="Slide Number Placeholder 3"/>
          <p:cNvSpPr>
            <a:spLocks noGrp="1"/>
          </p:cNvSpPr>
          <p:nvPr>
            <p:ph type="sldNum" sz="quarter" idx="10"/>
          </p:nvPr>
        </p:nvSpPr>
        <p:spPr/>
        <p:txBody>
          <a:bodyPr/>
          <a:lstStyle/>
          <a:p>
            <a:fld id="{A0D88210-CCDE-44AC-8020-98F773850902}" type="slidenum">
              <a:rPr lang="fr-BE" smtClean="0"/>
              <a:t>28</a:t>
            </a:fld>
            <a:endParaRPr lang="fr-BE"/>
          </a:p>
        </p:txBody>
      </p:sp>
    </p:spTree>
    <p:extLst>
      <p:ext uri="{BB962C8B-B14F-4D97-AF65-F5344CB8AC3E}">
        <p14:creationId xmlns:p14="http://schemas.microsoft.com/office/powerpoint/2010/main" val="20480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In the daily analysis of data,</a:t>
            </a:r>
            <a:r>
              <a:rPr lang="en-US" baseline="0" noProof="0" dirty="0" smtClean="0"/>
              <a:t> we will review the </a:t>
            </a:r>
            <a:r>
              <a:rPr lang="en-US" baseline="0" noProof="0" dirty="0" err="1" smtClean="0"/>
              <a:t>the</a:t>
            </a:r>
            <a:r>
              <a:rPr lang="en-US" baseline="0" noProof="0" dirty="0" smtClean="0"/>
              <a:t> number of refusals.  IF there are more refusals to be interviewed in one team than normal, then they will be given special attention to ensure that they conduct the survey correctly. </a:t>
            </a:r>
            <a:endParaRPr lang="en-US" noProof="0" dirty="0"/>
          </a:p>
        </p:txBody>
      </p:sp>
      <p:sp>
        <p:nvSpPr>
          <p:cNvPr id="4" name="Slide Number Placeholder 3"/>
          <p:cNvSpPr>
            <a:spLocks noGrp="1"/>
          </p:cNvSpPr>
          <p:nvPr>
            <p:ph type="sldNum" sz="quarter" idx="10"/>
          </p:nvPr>
        </p:nvSpPr>
        <p:spPr/>
        <p:txBody>
          <a:bodyPr/>
          <a:lstStyle/>
          <a:p>
            <a:fld id="{A0D88210-CCDE-44AC-8020-98F773850902}" type="slidenum">
              <a:rPr lang="fr-BE" smtClean="0"/>
              <a:t>32</a:t>
            </a:fld>
            <a:endParaRPr lang="fr-BE"/>
          </a:p>
        </p:txBody>
      </p:sp>
    </p:spTree>
    <p:extLst>
      <p:ext uri="{BB962C8B-B14F-4D97-AF65-F5344CB8AC3E}">
        <p14:creationId xmlns:p14="http://schemas.microsoft.com/office/powerpoint/2010/main" val="4239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Emphasize here that the household listing collects</a:t>
            </a:r>
            <a:r>
              <a:rPr lang="en-US" baseline="0" noProof="0" dirty="0" smtClean="0"/>
              <a:t> age always in completed years. </a:t>
            </a:r>
          </a:p>
          <a:p>
            <a:endParaRPr lang="en-US" baseline="0" noProof="0" dirty="0" smtClean="0"/>
          </a:p>
          <a:p>
            <a:r>
              <a:rPr lang="en-US" baseline="0" noProof="0" dirty="0" smtClean="0"/>
              <a:t>Later in the child section, we will collect more precise age information (birthdate or age in months)</a:t>
            </a:r>
          </a:p>
          <a:p>
            <a:endParaRPr lang="fr-BE" dirty="0"/>
          </a:p>
        </p:txBody>
      </p:sp>
      <p:sp>
        <p:nvSpPr>
          <p:cNvPr id="4" name="Slide Number Placeholder 3"/>
          <p:cNvSpPr>
            <a:spLocks noGrp="1"/>
          </p:cNvSpPr>
          <p:nvPr>
            <p:ph type="sldNum" sz="quarter" idx="10"/>
          </p:nvPr>
        </p:nvSpPr>
        <p:spPr/>
        <p:txBody>
          <a:bodyPr/>
          <a:lstStyle/>
          <a:p>
            <a:fld id="{A0D88210-CCDE-44AC-8020-98F773850902}" type="slidenum">
              <a:rPr lang="fr-BE" smtClean="0"/>
              <a:t>34</a:t>
            </a:fld>
            <a:endParaRPr lang="fr-BE"/>
          </a:p>
        </p:txBody>
      </p:sp>
    </p:spTree>
    <p:extLst>
      <p:ext uri="{BB962C8B-B14F-4D97-AF65-F5344CB8AC3E}">
        <p14:creationId xmlns:p14="http://schemas.microsoft.com/office/powerpoint/2010/main" val="2006543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994D544-8122-4310-9305-C4C2DD4A3BA9}" type="datetimeFigureOut">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ECD29-AB48-4B92-9C31-5423C74034A1}" type="slidenum">
              <a:rPr lang="en-GB" smtClean="0"/>
              <a:t>‹#›</a:t>
            </a:fld>
            <a:endParaRPr lang="en-GB"/>
          </a:p>
        </p:txBody>
      </p:sp>
    </p:spTree>
    <p:extLst>
      <p:ext uri="{BB962C8B-B14F-4D97-AF65-F5344CB8AC3E}">
        <p14:creationId xmlns:p14="http://schemas.microsoft.com/office/powerpoint/2010/main" val="3321566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994D544-8122-4310-9305-C4C2DD4A3BA9}" type="datetimeFigureOut">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ECD29-AB48-4B92-9C31-5423C74034A1}" type="slidenum">
              <a:rPr lang="en-GB" smtClean="0"/>
              <a:t>‹#›</a:t>
            </a:fld>
            <a:endParaRPr lang="en-GB"/>
          </a:p>
        </p:txBody>
      </p:sp>
    </p:spTree>
    <p:extLst>
      <p:ext uri="{BB962C8B-B14F-4D97-AF65-F5344CB8AC3E}">
        <p14:creationId xmlns:p14="http://schemas.microsoft.com/office/powerpoint/2010/main" val="2724533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994D544-8122-4310-9305-C4C2DD4A3BA9}" type="datetimeFigureOut">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ECD29-AB48-4B92-9C31-5423C74034A1}" type="slidenum">
              <a:rPr lang="en-GB" smtClean="0"/>
              <a:t>‹#›</a:t>
            </a:fld>
            <a:endParaRPr lang="en-GB"/>
          </a:p>
        </p:txBody>
      </p:sp>
    </p:spTree>
    <p:extLst>
      <p:ext uri="{BB962C8B-B14F-4D97-AF65-F5344CB8AC3E}">
        <p14:creationId xmlns:p14="http://schemas.microsoft.com/office/powerpoint/2010/main" val="398654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994D544-8122-4310-9305-C4C2DD4A3BA9}" type="datetimeFigureOut">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ECD29-AB48-4B92-9C31-5423C74034A1}" type="slidenum">
              <a:rPr lang="en-GB" smtClean="0"/>
              <a:t>‹#›</a:t>
            </a:fld>
            <a:endParaRPr lang="en-GB"/>
          </a:p>
        </p:txBody>
      </p:sp>
    </p:spTree>
    <p:extLst>
      <p:ext uri="{BB962C8B-B14F-4D97-AF65-F5344CB8AC3E}">
        <p14:creationId xmlns:p14="http://schemas.microsoft.com/office/powerpoint/2010/main" val="53639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94D544-8122-4310-9305-C4C2DD4A3BA9}" type="datetimeFigureOut">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ECD29-AB48-4B92-9C31-5423C74034A1}" type="slidenum">
              <a:rPr lang="en-GB" smtClean="0"/>
              <a:t>‹#›</a:t>
            </a:fld>
            <a:endParaRPr lang="en-GB"/>
          </a:p>
        </p:txBody>
      </p:sp>
    </p:spTree>
    <p:extLst>
      <p:ext uri="{BB962C8B-B14F-4D97-AF65-F5344CB8AC3E}">
        <p14:creationId xmlns:p14="http://schemas.microsoft.com/office/powerpoint/2010/main" val="169685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7994D544-8122-4310-9305-C4C2DD4A3BA9}" type="datetimeFigureOut">
              <a:rPr lang="en-GB" smtClean="0"/>
              <a:t>19/05/2016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1ECD29-AB48-4B92-9C31-5423C74034A1}" type="slidenum">
              <a:rPr lang="en-GB" smtClean="0"/>
              <a:t>‹#›</a:t>
            </a:fld>
            <a:endParaRPr lang="en-GB"/>
          </a:p>
        </p:txBody>
      </p:sp>
    </p:spTree>
    <p:extLst>
      <p:ext uri="{BB962C8B-B14F-4D97-AF65-F5344CB8AC3E}">
        <p14:creationId xmlns:p14="http://schemas.microsoft.com/office/powerpoint/2010/main" val="2365352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7994D544-8122-4310-9305-C4C2DD4A3BA9}" type="datetimeFigureOut">
              <a:rPr lang="en-GB" smtClean="0"/>
              <a:t>19/05/2016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B1ECD29-AB48-4B92-9C31-5423C74034A1}" type="slidenum">
              <a:rPr lang="en-GB" smtClean="0"/>
              <a:t>‹#›</a:t>
            </a:fld>
            <a:endParaRPr lang="en-GB"/>
          </a:p>
        </p:txBody>
      </p:sp>
    </p:spTree>
    <p:extLst>
      <p:ext uri="{BB962C8B-B14F-4D97-AF65-F5344CB8AC3E}">
        <p14:creationId xmlns:p14="http://schemas.microsoft.com/office/powerpoint/2010/main" val="74595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7994D544-8122-4310-9305-C4C2DD4A3BA9}" type="datetimeFigureOut">
              <a:rPr lang="en-GB" smtClean="0"/>
              <a:t>19/05/2016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B1ECD29-AB48-4B92-9C31-5423C74034A1}" type="slidenum">
              <a:rPr lang="en-GB" smtClean="0"/>
              <a:t>‹#›</a:t>
            </a:fld>
            <a:endParaRPr lang="en-GB"/>
          </a:p>
        </p:txBody>
      </p:sp>
    </p:spTree>
    <p:extLst>
      <p:ext uri="{BB962C8B-B14F-4D97-AF65-F5344CB8AC3E}">
        <p14:creationId xmlns:p14="http://schemas.microsoft.com/office/powerpoint/2010/main" val="2991998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94D544-8122-4310-9305-C4C2DD4A3BA9}" type="datetimeFigureOut">
              <a:rPr lang="en-GB" smtClean="0"/>
              <a:t>19/05/2016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B1ECD29-AB48-4B92-9C31-5423C74034A1}" type="slidenum">
              <a:rPr lang="en-GB" smtClean="0"/>
              <a:t>‹#›</a:t>
            </a:fld>
            <a:endParaRPr lang="en-GB"/>
          </a:p>
        </p:txBody>
      </p:sp>
    </p:spTree>
    <p:extLst>
      <p:ext uri="{BB962C8B-B14F-4D97-AF65-F5344CB8AC3E}">
        <p14:creationId xmlns:p14="http://schemas.microsoft.com/office/powerpoint/2010/main" val="3911713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94D544-8122-4310-9305-C4C2DD4A3BA9}" type="datetimeFigureOut">
              <a:rPr lang="en-GB" smtClean="0"/>
              <a:t>19/05/2016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1ECD29-AB48-4B92-9C31-5423C74034A1}" type="slidenum">
              <a:rPr lang="en-GB" smtClean="0"/>
              <a:t>‹#›</a:t>
            </a:fld>
            <a:endParaRPr lang="en-GB"/>
          </a:p>
        </p:txBody>
      </p:sp>
    </p:spTree>
    <p:extLst>
      <p:ext uri="{BB962C8B-B14F-4D97-AF65-F5344CB8AC3E}">
        <p14:creationId xmlns:p14="http://schemas.microsoft.com/office/powerpoint/2010/main" val="826011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94D544-8122-4310-9305-C4C2DD4A3BA9}" type="datetimeFigureOut">
              <a:rPr lang="en-GB" smtClean="0"/>
              <a:t>19/05/2016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1ECD29-AB48-4B92-9C31-5423C74034A1}" type="slidenum">
              <a:rPr lang="en-GB" smtClean="0"/>
              <a:t>‹#›</a:t>
            </a:fld>
            <a:endParaRPr lang="en-GB"/>
          </a:p>
        </p:txBody>
      </p:sp>
    </p:spTree>
    <p:extLst>
      <p:ext uri="{BB962C8B-B14F-4D97-AF65-F5344CB8AC3E}">
        <p14:creationId xmlns:p14="http://schemas.microsoft.com/office/powerpoint/2010/main" val="53729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94D544-8122-4310-9305-C4C2DD4A3BA9}" type="datetimeFigureOut">
              <a:rPr lang="en-GB" smtClean="0"/>
              <a:t>19/05/2016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ECD29-AB48-4B92-9C31-5423C74034A1}" type="slidenum">
              <a:rPr lang="en-GB" smtClean="0"/>
              <a:t>‹#›</a:t>
            </a:fld>
            <a:endParaRPr lang="en-GB"/>
          </a:p>
        </p:txBody>
      </p:sp>
    </p:spTree>
    <p:extLst>
      <p:ext uri="{BB962C8B-B14F-4D97-AF65-F5344CB8AC3E}">
        <p14:creationId xmlns:p14="http://schemas.microsoft.com/office/powerpoint/2010/main" val="2122979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Nutrition Survey </a:t>
            </a:r>
            <a:r>
              <a:rPr lang="en-GB" dirty="0" smtClean="0"/>
              <a:t/>
            </a:r>
            <a:br>
              <a:rPr lang="en-GB" dirty="0" smtClean="0"/>
            </a:br>
            <a:r>
              <a:rPr lang="en-GB" dirty="0" smtClean="0"/>
              <a:t>with </a:t>
            </a:r>
            <a:r>
              <a:rPr lang="en-GB" dirty="0"/>
              <a:t>SMART </a:t>
            </a:r>
            <a:r>
              <a:rPr lang="en-GB" dirty="0" smtClean="0"/>
              <a:t>methods</a:t>
            </a:r>
            <a:endParaRPr lang="en-GB" dirty="0"/>
          </a:p>
        </p:txBody>
      </p:sp>
      <p:sp>
        <p:nvSpPr>
          <p:cNvPr id="3" name="Subtitle 2"/>
          <p:cNvSpPr>
            <a:spLocks noGrp="1"/>
          </p:cNvSpPr>
          <p:nvPr>
            <p:ph type="subTitle" idx="1"/>
          </p:nvPr>
        </p:nvSpPr>
        <p:spPr>
          <a:xfrm>
            <a:off x="1524000" y="3756584"/>
            <a:ext cx="9144000" cy="1655762"/>
          </a:xfrm>
        </p:spPr>
        <p:txBody>
          <a:bodyPr/>
          <a:lstStyle/>
          <a:p>
            <a:r>
              <a:rPr lang="en-GB" dirty="0"/>
              <a:t>Training with Mobile Devices</a:t>
            </a:r>
          </a:p>
        </p:txBody>
      </p:sp>
    </p:spTree>
    <p:extLst>
      <p:ext uri="{BB962C8B-B14F-4D97-AF65-F5344CB8AC3E}">
        <p14:creationId xmlns:p14="http://schemas.microsoft.com/office/powerpoint/2010/main" val="27106038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Assign devices to </a:t>
            </a:r>
            <a:r>
              <a:rPr lang="en-GB" dirty="0"/>
              <a:t>individuals </a:t>
            </a:r>
            <a:r>
              <a:rPr lang="en-GB" dirty="0" smtClean="0"/>
              <a:t>or teams</a:t>
            </a:r>
            <a:endParaRPr lang="en-GB" dirty="0"/>
          </a:p>
        </p:txBody>
      </p:sp>
      <p:sp>
        <p:nvSpPr>
          <p:cNvPr id="3" name="Content Placeholder 2"/>
          <p:cNvSpPr>
            <a:spLocks noGrp="1"/>
          </p:cNvSpPr>
          <p:nvPr>
            <p:ph idx="1"/>
          </p:nvPr>
        </p:nvSpPr>
        <p:spPr/>
        <p:txBody>
          <a:bodyPr/>
          <a:lstStyle/>
          <a:p>
            <a:r>
              <a:rPr lang="en-GB" dirty="0" smtClean="0"/>
              <a:t>Before distribution of mobile devices, ensure that all contracts have been signed and collected first</a:t>
            </a:r>
          </a:p>
          <a:p>
            <a:r>
              <a:rPr lang="en-GB" dirty="0" smtClean="0"/>
              <a:t>Assign devices to trainees daily during the training</a:t>
            </a:r>
          </a:p>
          <a:p>
            <a:r>
              <a:rPr lang="en-GB" dirty="0" smtClean="0"/>
              <a:t>Collect </a:t>
            </a:r>
            <a:r>
              <a:rPr lang="en-GB" dirty="0"/>
              <a:t>devices </a:t>
            </a:r>
            <a:r>
              <a:rPr lang="en-GB" dirty="0" smtClean="0"/>
              <a:t>from trainees every day at end of training including all components, such as charge cords (if also distributed)</a:t>
            </a:r>
            <a:endParaRPr lang="en-GB" dirty="0"/>
          </a:p>
          <a:p>
            <a:r>
              <a:rPr lang="en-GB" dirty="0" smtClean="0"/>
              <a:t>When all trainees have or share a mobile device, start general overview of use of device. </a:t>
            </a:r>
            <a:endParaRPr lang="en-GB" dirty="0"/>
          </a:p>
        </p:txBody>
      </p:sp>
    </p:spTree>
    <p:extLst>
      <p:ext uri="{BB962C8B-B14F-4D97-AF65-F5344CB8AC3E}">
        <p14:creationId xmlns:p14="http://schemas.microsoft.com/office/powerpoint/2010/main" val="3878618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General instructions for use of device</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Turn </a:t>
            </a:r>
            <a:r>
              <a:rPr lang="en-GB" dirty="0"/>
              <a:t>the Android on and off</a:t>
            </a:r>
          </a:p>
          <a:p>
            <a:r>
              <a:rPr lang="en-GB" dirty="0" smtClean="0"/>
              <a:t>Put </a:t>
            </a:r>
            <a:r>
              <a:rPr lang="en-GB" dirty="0"/>
              <a:t>the Android in sleep mode</a:t>
            </a:r>
          </a:p>
          <a:p>
            <a:r>
              <a:rPr lang="en-GB" dirty="0" smtClean="0"/>
              <a:t>Turn </a:t>
            </a:r>
            <a:r>
              <a:rPr lang="en-GB" dirty="0"/>
              <a:t>the volume up and down</a:t>
            </a:r>
          </a:p>
          <a:p>
            <a:r>
              <a:rPr lang="en-GB" dirty="0" smtClean="0"/>
              <a:t>Swipe </a:t>
            </a:r>
            <a:r>
              <a:rPr lang="en-GB" dirty="0"/>
              <a:t>the screens</a:t>
            </a:r>
          </a:p>
          <a:p>
            <a:r>
              <a:rPr lang="en-GB" dirty="0" smtClean="0"/>
              <a:t>Select and open an application</a:t>
            </a:r>
          </a:p>
          <a:p>
            <a:r>
              <a:rPr lang="en-GB" dirty="0" smtClean="0"/>
              <a:t>Go </a:t>
            </a:r>
            <a:r>
              <a:rPr lang="en-GB" dirty="0"/>
              <a:t>to the HOME </a:t>
            </a:r>
            <a:r>
              <a:rPr lang="en-GB" dirty="0" smtClean="0"/>
              <a:t>page</a:t>
            </a:r>
          </a:p>
          <a:p>
            <a:r>
              <a:rPr lang="en-GB" dirty="0" smtClean="0"/>
              <a:t>Press Menu button</a:t>
            </a:r>
          </a:p>
          <a:p>
            <a:r>
              <a:rPr lang="en-GB" dirty="0" smtClean="0"/>
              <a:t>Press Back button</a:t>
            </a:r>
            <a:endParaRPr lang="en-GB" dirty="0"/>
          </a:p>
          <a:p>
            <a:r>
              <a:rPr lang="en-GB" dirty="0" smtClean="0"/>
              <a:t>Do </a:t>
            </a:r>
            <a:r>
              <a:rPr lang="en-GB" dirty="0"/>
              <a:t>a short press</a:t>
            </a:r>
          </a:p>
          <a:p>
            <a:r>
              <a:rPr lang="en-GB" dirty="0" smtClean="0"/>
              <a:t>Do </a:t>
            </a:r>
            <a:r>
              <a:rPr lang="en-GB" dirty="0"/>
              <a:t>a long press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19902" y="1690688"/>
            <a:ext cx="2975020" cy="5082481"/>
          </a:xfrm>
          <a:prstGeom prst="rect">
            <a:avLst/>
          </a:prstGeom>
        </p:spPr>
      </p:pic>
    </p:spTree>
    <p:extLst>
      <p:ext uri="{BB962C8B-B14F-4D97-AF65-F5344CB8AC3E}">
        <p14:creationId xmlns:p14="http://schemas.microsoft.com/office/powerpoint/2010/main" val="429116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tasks for use of device</a:t>
            </a:r>
            <a:endParaRPr lang="en-GB" dirty="0"/>
          </a:p>
        </p:txBody>
      </p:sp>
      <p:sp>
        <p:nvSpPr>
          <p:cNvPr id="3" name="Content Placeholder 2"/>
          <p:cNvSpPr>
            <a:spLocks noGrp="1"/>
          </p:cNvSpPr>
          <p:nvPr>
            <p:ph idx="1"/>
          </p:nvPr>
        </p:nvSpPr>
        <p:spPr>
          <a:xfrm>
            <a:off x="838200" y="1825624"/>
            <a:ext cx="10515600" cy="4716843"/>
          </a:xfrm>
        </p:spPr>
        <p:txBody>
          <a:bodyPr>
            <a:normAutofit/>
          </a:bodyPr>
          <a:lstStyle/>
          <a:p>
            <a:r>
              <a:rPr lang="en-GB" dirty="0" smtClean="0"/>
              <a:t>Turn on and off Maps application</a:t>
            </a:r>
          </a:p>
          <a:p>
            <a:r>
              <a:rPr lang="en-GB" dirty="0" smtClean="0"/>
              <a:t>Turn on and off ODK Collect data collection form</a:t>
            </a:r>
          </a:p>
          <a:p>
            <a:r>
              <a:rPr lang="en-GB" dirty="0" smtClean="0"/>
              <a:t>Demonstrate number pad</a:t>
            </a:r>
          </a:p>
          <a:p>
            <a:r>
              <a:rPr lang="en-GB" dirty="0" smtClean="0"/>
              <a:t>Demonstrate keyboard</a:t>
            </a:r>
          </a:p>
          <a:p>
            <a:r>
              <a:rPr lang="en-GB" dirty="0" smtClean="0"/>
              <a:t>Explain question types used in the questionnaire</a:t>
            </a:r>
          </a:p>
          <a:p>
            <a:pPr lvl="1"/>
            <a:r>
              <a:rPr lang="en-GB" dirty="0" smtClean="0"/>
              <a:t>Yes / No</a:t>
            </a:r>
          </a:p>
          <a:p>
            <a:pPr lvl="1"/>
            <a:r>
              <a:rPr lang="en-GB" dirty="0"/>
              <a:t>Multiple </a:t>
            </a:r>
            <a:r>
              <a:rPr lang="en-GB" dirty="0" smtClean="0"/>
              <a:t>choice with one answer</a:t>
            </a:r>
            <a:endParaRPr lang="en-GB" dirty="0"/>
          </a:p>
          <a:p>
            <a:pPr lvl="1"/>
            <a:r>
              <a:rPr lang="en-GB" dirty="0" smtClean="0"/>
              <a:t>Multiple choice with several answers</a:t>
            </a:r>
          </a:p>
          <a:p>
            <a:pPr lvl="1"/>
            <a:r>
              <a:rPr lang="en-GB" dirty="0" smtClean="0"/>
              <a:t>Number answer</a:t>
            </a:r>
          </a:p>
          <a:p>
            <a:pPr lvl="1"/>
            <a:r>
              <a:rPr lang="en-GB" dirty="0" smtClean="0"/>
              <a:t>Text answer</a:t>
            </a:r>
          </a:p>
        </p:txBody>
      </p:sp>
    </p:spTree>
    <p:extLst>
      <p:ext uri="{BB962C8B-B14F-4D97-AF65-F5344CB8AC3E}">
        <p14:creationId xmlns:p14="http://schemas.microsoft.com/office/powerpoint/2010/main" val="1662499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questionnaires</a:t>
            </a:r>
            <a:endParaRPr lang="en-US" dirty="0"/>
          </a:p>
        </p:txBody>
      </p:sp>
      <p:sp>
        <p:nvSpPr>
          <p:cNvPr id="3" name="Content Placeholder 2"/>
          <p:cNvSpPr>
            <a:spLocks noGrp="1"/>
          </p:cNvSpPr>
          <p:nvPr>
            <p:ph idx="1"/>
          </p:nvPr>
        </p:nvSpPr>
        <p:spPr/>
        <p:txBody>
          <a:bodyPr/>
          <a:lstStyle/>
          <a:p>
            <a:pPr marL="0" indent="0">
              <a:buNone/>
            </a:pPr>
            <a:r>
              <a:rPr lang="en-US" dirty="0" smtClean="0"/>
              <a:t>Open ODK Collect and the Survey data entry form.</a:t>
            </a:r>
          </a:p>
          <a:p>
            <a:pPr marL="0" indent="0">
              <a:buNone/>
            </a:pPr>
            <a:r>
              <a:rPr lang="en-US" dirty="0" smtClean="0"/>
              <a:t>You are at the start of the Survey form. Tap the arrow</a:t>
            </a:r>
          </a:p>
          <a:p>
            <a:pPr marL="0" indent="0">
              <a:buNone/>
            </a:pPr>
            <a:r>
              <a:rPr lang="en-US" dirty="0" smtClean="0"/>
              <a:t>Some questions will demand an answer while others will not</a:t>
            </a:r>
          </a:p>
          <a:p>
            <a:r>
              <a:rPr lang="en-US" dirty="0" smtClean="0"/>
              <a:t>Obligatory answers</a:t>
            </a:r>
          </a:p>
          <a:p>
            <a:pPr lvl="1"/>
            <a:r>
              <a:rPr lang="en-US" dirty="0" smtClean="0"/>
              <a:t>Identification such as Team Leader ID, Region Cluster and Household Number</a:t>
            </a:r>
          </a:p>
          <a:p>
            <a:pPr lvl="2"/>
            <a:r>
              <a:rPr lang="en-US" dirty="0" smtClean="0"/>
              <a:t>Prompt  “Sorry, this response is required!”</a:t>
            </a:r>
          </a:p>
          <a:p>
            <a:r>
              <a:rPr lang="en-US" dirty="0" smtClean="0"/>
              <a:t>Non-obligatory answers</a:t>
            </a:r>
          </a:p>
          <a:p>
            <a:pPr lvl="1"/>
            <a:r>
              <a:rPr lang="en-US" dirty="0" smtClean="0"/>
              <a:t>All other variables </a:t>
            </a:r>
          </a:p>
          <a:p>
            <a:pPr lvl="2"/>
            <a:r>
              <a:rPr lang="en-US" dirty="0" smtClean="0"/>
              <a:t>Do not leave other variables blank unless there is a valid reason </a:t>
            </a:r>
          </a:p>
          <a:p>
            <a:endParaRPr lang="en-US" dirty="0"/>
          </a:p>
        </p:txBody>
      </p:sp>
    </p:spTree>
    <p:extLst>
      <p:ext uri="{BB962C8B-B14F-4D97-AF65-F5344CB8AC3E}">
        <p14:creationId xmlns:p14="http://schemas.microsoft.com/office/powerpoint/2010/main" val="212753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Navigation </a:t>
            </a:r>
            <a:r>
              <a:rPr lang="en-US" dirty="0" smtClean="0"/>
              <a:t>through</a:t>
            </a:r>
            <a:r>
              <a:rPr lang="fr-BE" dirty="0" smtClean="0"/>
              <a:t> </a:t>
            </a:r>
            <a:br>
              <a:rPr lang="fr-BE" dirty="0" smtClean="0"/>
            </a:br>
            <a:r>
              <a:rPr lang="fr-BE" dirty="0" smtClean="0"/>
              <a:t>questionnaires</a:t>
            </a:r>
            <a:endParaRPr lang="fr-BE" dirty="0"/>
          </a:p>
        </p:txBody>
      </p:sp>
      <p:sp>
        <p:nvSpPr>
          <p:cNvPr id="3" name="Content Placeholder 2"/>
          <p:cNvSpPr>
            <a:spLocks noGrp="1"/>
          </p:cNvSpPr>
          <p:nvPr>
            <p:ph idx="1"/>
          </p:nvPr>
        </p:nvSpPr>
        <p:spPr/>
        <p:txBody>
          <a:bodyPr>
            <a:normAutofit lnSpcReduction="10000"/>
          </a:bodyPr>
          <a:lstStyle/>
          <a:p>
            <a:pPr marL="0" indent="0">
              <a:buNone/>
            </a:pPr>
            <a:r>
              <a:rPr lang="en-US" dirty="0" smtClean="0"/>
              <a:t>Navigate through questionnaire </a:t>
            </a:r>
          </a:p>
          <a:p>
            <a:pPr lvl="1"/>
            <a:r>
              <a:rPr lang="en-US" dirty="0" smtClean="0"/>
              <a:t>Click on lower left or right arrows</a:t>
            </a:r>
          </a:p>
          <a:p>
            <a:pPr marL="0" indent="0">
              <a:buNone/>
            </a:pPr>
            <a:r>
              <a:rPr lang="en-US" dirty="0" smtClean="0"/>
              <a:t>Go to beginning – Go to end</a:t>
            </a:r>
          </a:p>
          <a:p>
            <a:pPr lvl="1"/>
            <a:r>
              <a:rPr lang="en-US" dirty="0" smtClean="0"/>
              <a:t>Click on arrow at top right</a:t>
            </a:r>
          </a:p>
          <a:p>
            <a:pPr marL="0" indent="0">
              <a:buNone/>
            </a:pPr>
            <a:r>
              <a:rPr lang="en-US" dirty="0" smtClean="0"/>
              <a:t>Save </a:t>
            </a:r>
            <a:r>
              <a:rPr lang="en-US" dirty="0"/>
              <a:t>and </a:t>
            </a:r>
            <a:r>
              <a:rPr lang="en-US" dirty="0" smtClean="0"/>
              <a:t>exit</a:t>
            </a:r>
          </a:p>
          <a:p>
            <a:pPr lvl="1"/>
            <a:r>
              <a:rPr lang="en-US" dirty="0" smtClean="0"/>
              <a:t>Click on disk icon at top right</a:t>
            </a:r>
          </a:p>
          <a:p>
            <a:pPr lvl="1"/>
            <a:r>
              <a:rPr lang="en-US" dirty="0" smtClean="0"/>
              <a:t>Use this only when interview is interrupted</a:t>
            </a:r>
            <a:endParaRPr lang="en-US" dirty="0"/>
          </a:p>
          <a:p>
            <a:pPr marL="0" indent="0">
              <a:buNone/>
            </a:pPr>
            <a:r>
              <a:rPr lang="en-US" dirty="0"/>
              <a:t>Exit without saving </a:t>
            </a:r>
            <a:endParaRPr lang="en-US" dirty="0" smtClean="0"/>
          </a:p>
          <a:p>
            <a:pPr lvl="1"/>
            <a:r>
              <a:rPr lang="en-US" dirty="0" smtClean="0"/>
              <a:t>Click on back button lower left</a:t>
            </a:r>
          </a:p>
          <a:p>
            <a:pPr lvl="1"/>
            <a:r>
              <a:rPr lang="en-US" dirty="0" smtClean="0"/>
              <a:t>Choose save changes or ignore changes</a:t>
            </a:r>
          </a:p>
          <a:p>
            <a:pPr lvl="1"/>
            <a:r>
              <a:rPr lang="en-US" dirty="0" smtClean="0"/>
              <a:t>WARNING all data will be deleted</a:t>
            </a:r>
            <a:endParaRPr lang="en-US" dirty="0"/>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51868" y="294435"/>
            <a:ext cx="3904735" cy="6247576"/>
          </a:xfrm>
          <a:prstGeom prst="rect">
            <a:avLst/>
          </a:prstGeom>
          <a:ln>
            <a:solidFill>
              <a:schemeClr val="tx1"/>
            </a:solidFill>
          </a:ln>
        </p:spPr>
      </p:pic>
    </p:spTree>
    <p:extLst>
      <p:ext uri="{BB962C8B-B14F-4D97-AF65-F5344CB8AC3E}">
        <p14:creationId xmlns:p14="http://schemas.microsoft.com/office/powerpoint/2010/main" val="1621592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Completion of Questionnaire</a:t>
            </a:r>
            <a:endParaRPr lang="en-GB" dirty="0"/>
          </a:p>
        </p:txBody>
      </p:sp>
      <p:sp>
        <p:nvSpPr>
          <p:cNvPr id="3" name="Content Placeholder 2"/>
          <p:cNvSpPr>
            <a:spLocks noGrp="1"/>
          </p:cNvSpPr>
          <p:nvPr>
            <p:ph idx="1"/>
          </p:nvPr>
        </p:nvSpPr>
        <p:spPr>
          <a:xfrm>
            <a:off x="838200" y="1690688"/>
            <a:ext cx="6401696" cy="4751781"/>
          </a:xfrm>
        </p:spPr>
        <p:txBody>
          <a:bodyPr>
            <a:normAutofit/>
          </a:bodyPr>
          <a:lstStyle/>
          <a:p>
            <a:pPr marL="0" indent="0">
              <a:buNone/>
            </a:pPr>
            <a:r>
              <a:rPr lang="en-GB" dirty="0" smtClean="0"/>
              <a:t>Save questionnaire with name</a:t>
            </a:r>
          </a:p>
          <a:p>
            <a:pPr lvl="1"/>
            <a:r>
              <a:rPr lang="en-GB" dirty="0" smtClean="0"/>
              <a:t>For the survey data entry form always name the questionnaire C (for cluster) the cluster number and H (for household) and the household number. For example, C1H12 (means cluster 1 and household 12)</a:t>
            </a:r>
          </a:p>
          <a:p>
            <a:pPr marL="457200" lvl="1" indent="0">
              <a:buNone/>
            </a:pPr>
            <a:r>
              <a:rPr lang="en-GB" dirty="0" smtClean="0"/>
              <a:t>Mark form as finalized</a:t>
            </a:r>
          </a:p>
          <a:p>
            <a:pPr lvl="1"/>
            <a:r>
              <a:rPr lang="en-GB" dirty="0" smtClean="0"/>
              <a:t>If questionnaire is completed, check box Mark form as finalized</a:t>
            </a:r>
          </a:p>
          <a:p>
            <a:pPr lvl="1"/>
            <a:r>
              <a:rPr lang="en-GB" dirty="0" smtClean="0"/>
              <a:t>If questionnaire is not completed, there is a return visit scheduled, do not check box</a:t>
            </a:r>
          </a:p>
          <a:p>
            <a:pPr marL="457200" lvl="1" indent="0">
              <a:buNone/>
            </a:pPr>
            <a:r>
              <a:rPr lang="en-GB" dirty="0" smtClean="0"/>
              <a:t>Click on Save Form and Exit</a:t>
            </a:r>
          </a:p>
          <a:p>
            <a:endParaRPr lang="fr-BE"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71238" y="203761"/>
            <a:ext cx="3983528" cy="6373645"/>
          </a:xfrm>
          <a:prstGeom prst="rect">
            <a:avLst/>
          </a:prstGeom>
          <a:ln>
            <a:solidFill>
              <a:schemeClr val="tx1"/>
            </a:solidFill>
          </a:ln>
        </p:spPr>
      </p:pic>
    </p:spTree>
    <p:extLst>
      <p:ext uri="{BB962C8B-B14F-4D97-AF65-F5344CB8AC3E}">
        <p14:creationId xmlns:p14="http://schemas.microsoft.com/office/powerpoint/2010/main" val="25646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Registration	</a:t>
            </a:r>
            <a:endParaRPr lang="en-GB" dirty="0"/>
          </a:p>
        </p:txBody>
      </p:sp>
      <p:sp>
        <p:nvSpPr>
          <p:cNvPr id="3" name="Content Placeholder 2"/>
          <p:cNvSpPr>
            <a:spLocks noGrp="1"/>
          </p:cNvSpPr>
          <p:nvPr>
            <p:ph idx="1"/>
          </p:nvPr>
        </p:nvSpPr>
        <p:spPr>
          <a:xfrm>
            <a:off x="838200" y="1825625"/>
            <a:ext cx="7096512" cy="4351338"/>
          </a:xfrm>
        </p:spPr>
        <p:txBody>
          <a:bodyPr/>
          <a:lstStyle/>
          <a:p>
            <a:pPr marL="0" indent="0">
              <a:buNone/>
            </a:pPr>
            <a:r>
              <a:rPr lang="en-GB" dirty="0" smtClean="0"/>
              <a:t>Everyone working on the survey (attending training and survey data collection) must register with the mobile device:</a:t>
            </a:r>
          </a:p>
          <a:p>
            <a:r>
              <a:rPr lang="en-GB" dirty="0" smtClean="0"/>
              <a:t>Supervisors</a:t>
            </a:r>
          </a:p>
          <a:p>
            <a:r>
              <a:rPr lang="en-GB" dirty="0" smtClean="0"/>
              <a:t>Trainees</a:t>
            </a:r>
          </a:p>
          <a:p>
            <a:r>
              <a:rPr lang="en-GB" dirty="0" smtClean="0"/>
              <a:t>Survey Teams</a:t>
            </a:r>
            <a:endParaRPr lang="en-GB" dirty="0"/>
          </a:p>
        </p:txBody>
      </p:sp>
      <p:sp>
        <p:nvSpPr>
          <p:cNvPr id="4" name="Rectangle 3"/>
          <p:cNvSpPr>
            <a:spLocks noChangeAspect="1"/>
          </p:cNvSpPr>
          <p:nvPr/>
        </p:nvSpPr>
        <p:spPr>
          <a:xfrm>
            <a:off x="8035709" y="268807"/>
            <a:ext cx="3523245" cy="62139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p>
        </p:txBody>
      </p:sp>
      <p:sp>
        <p:nvSpPr>
          <p:cNvPr id="5" name="Text Box 2"/>
          <p:cNvSpPr txBox="1">
            <a:spLocks noChangeArrowheads="1"/>
          </p:cNvSpPr>
          <p:nvPr/>
        </p:nvSpPr>
        <p:spPr bwMode="auto">
          <a:xfrm>
            <a:off x="8426295" y="867676"/>
            <a:ext cx="2517140" cy="458848"/>
          </a:xfrm>
          <a:prstGeom prst="rect">
            <a:avLst/>
          </a:prstGeom>
          <a:solidFill>
            <a:schemeClr val="tx1"/>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Registration </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2"/>
          <p:cNvSpPr txBox="1">
            <a:spLocks noChangeArrowheads="1"/>
          </p:cNvSpPr>
          <p:nvPr/>
        </p:nvSpPr>
        <p:spPr bwMode="auto">
          <a:xfrm>
            <a:off x="9189461" y="1737789"/>
            <a:ext cx="1941472" cy="364420"/>
          </a:xfrm>
          <a:prstGeom prst="rect">
            <a:avLst/>
          </a:prstGeom>
          <a:solidFill>
            <a:schemeClr val="bg2">
              <a:lumMod val="75000"/>
            </a:schemeClr>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6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Mohamed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2"/>
          <p:cNvSpPr txBox="1">
            <a:spLocks noChangeArrowheads="1"/>
          </p:cNvSpPr>
          <p:nvPr/>
        </p:nvSpPr>
        <p:spPr bwMode="auto">
          <a:xfrm>
            <a:off x="10554440" y="2279656"/>
            <a:ext cx="578641" cy="364420"/>
          </a:xfrm>
          <a:prstGeom prst="rect">
            <a:avLst/>
          </a:prstGeom>
          <a:solidFill>
            <a:schemeClr val="bg2">
              <a:lumMod val="75000"/>
            </a:schemeClr>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6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Age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2"/>
          <p:cNvSpPr txBox="1">
            <a:spLocks noChangeArrowheads="1"/>
          </p:cNvSpPr>
          <p:nvPr/>
        </p:nvSpPr>
        <p:spPr bwMode="auto">
          <a:xfrm>
            <a:off x="8249403" y="1737789"/>
            <a:ext cx="733092" cy="394737"/>
          </a:xfrm>
          <a:prstGeom prst="rect">
            <a:avLst/>
          </a:prstGeom>
          <a:solidFill>
            <a:schemeClr val="tx1"/>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6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Name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2"/>
          <p:cNvSpPr txBox="1">
            <a:spLocks noChangeArrowheads="1"/>
          </p:cNvSpPr>
          <p:nvPr/>
        </p:nvSpPr>
        <p:spPr bwMode="auto">
          <a:xfrm>
            <a:off x="8159727" y="2249339"/>
            <a:ext cx="733092" cy="394737"/>
          </a:xfrm>
          <a:prstGeom prst="rect">
            <a:avLst/>
          </a:prstGeom>
          <a:solidFill>
            <a:schemeClr val="tx1"/>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6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Age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2"/>
          <p:cNvSpPr txBox="1">
            <a:spLocks noChangeArrowheads="1"/>
          </p:cNvSpPr>
          <p:nvPr/>
        </p:nvSpPr>
        <p:spPr bwMode="auto">
          <a:xfrm>
            <a:off x="9040446" y="3405015"/>
            <a:ext cx="2116246" cy="364420"/>
          </a:xfrm>
          <a:prstGeom prst="rect">
            <a:avLst/>
          </a:prstGeom>
          <a:solidFill>
            <a:schemeClr val="bg2">
              <a:lumMod val="75000"/>
            </a:schemeClr>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6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0801477584657</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2"/>
          <p:cNvSpPr txBox="1">
            <a:spLocks noChangeArrowheads="1"/>
          </p:cNvSpPr>
          <p:nvPr/>
        </p:nvSpPr>
        <p:spPr bwMode="auto">
          <a:xfrm>
            <a:off x="8035708" y="3405015"/>
            <a:ext cx="1153753" cy="394737"/>
          </a:xfrm>
          <a:prstGeom prst="rect">
            <a:avLst/>
          </a:prstGeom>
          <a:solidFill>
            <a:schemeClr val="tx1"/>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600" dirty="0" smtClean="0">
                <a:solidFill>
                  <a:srgbClr val="FFFFFF"/>
                </a:solidFill>
                <a:latin typeface="Calibri" panose="020F0502020204030204" pitchFamily="34" charset="0"/>
                <a:ea typeface="Calibri" panose="020F0502020204030204" pitchFamily="34" charset="0"/>
                <a:cs typeface="Times New Roman" panose="02020603050405020304" pitchFamily="18" charset="0"/>
              </a:rPr>
              <a:t>Telephone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2"/>
          <p:cNvSpPr txBox="1">
            <a:spLocks noChangeArrowheads="1"/>
          </p:cNvSpPr>
          <p:nvPr/>
        </p:nvSpPr>
        <p:spPr bwMode="auto">
          <a:xfrm>
            <a:off x="9189461" y="3995298"/>
            <a:ext cx="1965084" cy="364420"/>
          </a:xfrm>
          <a:prstGeom prst="rect">
            <a:avLst/>
          </a:prstGeom>
          <a:solidFill>
            <a:schemeClr val="bg2">
              <a:lumMod val="75000"/>
            </a:schemeClr>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6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Email Address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2"/>
          <p:cNvSpPr txBox="1">
            <a:spLocks noChangeArrowheads="1"/>
          </p:cNvSpPr>
          <p:nvPr/>
        </p:nvSpPr>
        <p:spPr bwMode="auto">
          <a:xfrm>
            <a:off x="8181190" y="3995298"/>
            <a:ext cx="822768" cy="394737"/>
          </a:xfrm>
          <a:prstGeom prst="rect">
            <a:avLst/>
          </a:prstGeom>
          <a:solidFill>
            <a:schemeClr val="tx1"/>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600" dirty="0" smtClean="0">
                <a:solidFill>
                  <a:srgbClr val="FFFFFF"/>
                </a:solidFill>
                <a:latin typeface="Calibri" panose="020F0502020204030204" pitchFamily="34" charset="0"/>
                <a:ea typeface="Calibri" panose="020F0502020204030204" pitchFamily="34" charset="0"/>
                <a:cs typeface="Times New Roman" panose="02020603050405020304" pitchFamily="18" charset="0"/>
              </a:rPr>
              <a:t>Email</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2"/>
          <p:cNvSpPr txBox="1">
            <a:spLocks noChangeArrowheads="1"/>
          </p:cNvSpPr>
          <p:nvPr/>
        </p:nvSpPr>
        <p:spPr bwMode="auto">
          <a:xfrm>
            <a:off x="10554440" y="2818421"/>
            <a:ext cx="576493" cy="364420"/>
          </a:xfrm>
          <a:prstGeom prst="rect">
            <a:avLst/>
          </a:prstGeom>
          <a:solidFill>
            <a:schemeClr val="bg2">
              <a:lumMod val="75000"/>
            </a:schemeClr>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6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F</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2"/>
          <p:cNvSpPr txBox="1">
            <a:spLocks noChangeArrowheads="1"/>
          </p:cNvSpPr>
          <p:nvPr/>
        </p:nvSpPr>
        <p:spPr bwMode="auto">
          <a:xfrm>
            <a:off x="8157579" y="2788104"/>
            <a:ext cx="880720" cy="394737"/>
          </a:xfrm>
          <a:prstGeom prst="rect">
            <a:avLst/>
          </a:prstGeom>
          <a:solidFill>
            <a:schemeClr val="tx1"/>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6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Gender</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
          <p:cNvSpPr txBox="1">
            <a:spLocks noChangeArrowheads="1"/>
          </p:cNvSpPr>
          <p:nvPr/>
        </p:nvSpPr>
        <p:spPr bwMode="auto">
          <a:xfrm>
            <a:off x="9113509" y="2816273"/>
            <a:ext cx="587045" cy="364420"/>
          </a:xfrm>
          <a:prstGeom prst="rect">
            <a:avLst/>
          </a:prstGeom>
          <a:solidFill>
            <a:schemeClr val="bg2">
              <a:lumMod val="75000"/>
            </a:schemeClr>
          </a:solidFill>
          <a:ln w="9525">
            <a:solidFill>
              <a:srgbClr val="000000"/>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600" dirty="0" smtClean="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ight Arrow 16"/>
          <p:cNvSpPr/>
          <p:nvPr/>
        </p:nvSpPr>
        <p:spPr>
          <a:xfrm>
            <a:off x="10686039" y="5922164"/>
            <a:ext cx="631065" cy="45076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526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Registration	</a:t>
            </a:r>
            <a:endParaRPr lang="en-GB" dirty="0"/>
          </a:p>
        </p:txBody>
      </p:sp>
      <p:sp>
        <p:nvSpPr>
          <p:cNvPr id="3" name="Content Placeholder 2"/>
          <p:cNvSpPr>
            <a:spLocks noGrp="1"/>
          </p:cNvSpPr>
          <p:nvPr>
            <p:ph idx="1"/>
          </p:nvPr>
        </p:nvSpPr>
        <p:spPr>
          <a:xfrm>
            <a:off x="838200" y="1825625"/>
            <a:ext cx="7096512" cy="4351338"/>
          </a:xfrm>
        </p:spPr>
        <p:txBody>
          <a:bodyPr>
            <a:normAutofit fontScale="92500" lnSpcReduction="20000"/>
          </a:bodyPr>
          <a:lstStyle/>
          <a:p>
            <a:pPr marL="0" indent="0">
              <a:buNone/>
            </a:pPr>
            <a:r>
              <a:rPr lang="en-GB" dirty="0" smtClean="0"/>
              <a:t>Open the Registration Form</a:t>
            </a:r>
          </a:p>
          <a:p>
            <a:r>
              <a:rPr lang="en-GB" dirty="0" smtClean="0"/>
              <a:t>Enter your family name(s)</a:t>
            </a:r>
          </a:p>
          <a:p>
            <a:r>
              <a:rPr lang="en-GB" dirty="0" smtClean="0"/>
              <a:t>Enter your first and middle name(s)</a:t>
            </a:r>
          </a:p>
          <a:p>
            <a:r>
              <a:rPr lang="en-GB" dirty="0" smtClean="0"/>
              <a:t>Enter your age in completed years</a:t>
            </a:r>
          </a:p>
          <a:p>
            <a:r>
              <a:rPr lang="en-GB" dirty="0" smtClean="0"/>
              <a:t>Enter gender </a:t>
            </a:r>
          </a:p>
          <a:p>
            <a:r>
              <a:rPr lang="en-GB" dirty="0" smtClean="0"/>
              <a:t>Enter languages that you speak (check all)</a:t>
            </a:r>
          </a:p>
          <a:p>
            <a:r>
              <a:rPr lang="en-GB" dirty="0" smtClean="0"/>
              <a:t>Enter your telephone number</a:t>
            </a:r>
          </a:p>
          <a:p>
            <a:r>
              <a:rPr lang="en-GB" dirty="0" smtClean="0"/>
              <a:t>Enter your email address (optional)</a:t>
            </a:r>
          </a:p>
          <a:p>
            <a:pPr marL="0" indent="0">
              <a:buNone/>
            </a:pPr>
            <a:r>
              <a:rPr lang="en-GB" dirty="0" smtClean="0"/>
              <a:t>Check the box Mark form as finalized </a:t>
            </a:r>
          </a:p>
          <a:p>
            <a:pPr marL="0" indent="0">
              <a:buNone/>
            </a:pPr>
            <a:r>
              <a:rPr lang="en-GB" dirty="0" smtClean="0"/>
              <a:t>Click Save Form and Exit</a:t>
            </a:r>
            <a:endParaRPr lang="en-GB" dirty="0"/>
          </a:p>
        </p:txBody>
      </p:sp>
      <p:pic>
        <p:nvPicPr>
          <p:cNvPr id="18" name="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54811" y="393482"/>
            <a:ext cx="4548351" cy="6064468"/>
          </a:xfrm>
          <a:prstGeom prst="rect">
            <a:avLst/>
          </a:prstGeom>
        </p:spPr>
      </p:pic>
    </p:spTree>
    <p:extLst>
      <p:ext uri="{BB962C8B-B14F-4D97-AF65-F5344CB8AC3E}">
        <p14:creationId xmlns:p14="http://schemas.microsoft.com/office/powerpoint/2010/main" val="160765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of ID number</a:t>
            </a:r>
            <a:endParaRPr lang="en-US" dirty="0"/>
          </a:p>
        </p:txBody>
      </p:sp>
      <p:sp>
        <p:nvSpPr>
          <p:cNvPr id="3" name="Content Placeholder 2"/>
          <p:cNvSpPr>
            <a:spLocks noGrp="1"/>
          </p:cNvSpPr>
          <p:nvPr>
            <p:ph idx="1"/>
          </p:nvPr>
        </p:nvSpPr>
        <p:spPr>
          <a:xfrm>
            <a:off x="838200" y="1825624"/>
            <a:ext cx="5905500" cy="4518025"/>
          </a:xfrm>
        </p:spPr>
        <p:txBody>
          <a:bodyPr>
            <a:normAutofit lnSpcReduction="10000"/>
          </a:bodyPr>
          <a:lstStyle/>
          <a:p>
            <a:pPr marL="0" indent="0">
              <a:buNone/>
            </a:pPr>
            <a:r>
              <a:rPr lang="fr-BE" dirty="0" err="1" smtClean="0"/>
              <a:t>After</a:t>
            </a:r>
            <a:r>
              <a:rPr lang="fr-BE" dirty="0" smtClean="0"/>
              <a:t> </a:t>
            </a:r>
            <a:r>
              <a:rPr lang="fr-BE" dirty="0" err="1" smtClean="0"/>
              <a:t>completion</a:t>
            </a:r>
            <a:r>
              <a:rPr lang="fr-BE" dirty="0" smtClean="0"/>
              <a:t> of Registration, </a:t>
            </a:r>
            <a:r>
              <a:rPr lang="fr-BE" dirty="0" err="1" smtClean="0"/>
              <a:t>everyone</a:t>
            </a:r>
            <a:r>
              <a:rPr lang="fr-BE" dirty="0" smtClean="0"/>
              <a:t> </a:t>
            </a:r>
            <a:r>
              <a:rPr lang="fr-BE" dirty="0" err="1" smtClean="0"/>
              <a:t>will</a:t>
            </a:r>
            <a:r>
              <a:rPr lang="fr-BE" dirty="0" smtClean="0"/>
              <a:t> </a:t>
            </a:r>
            <a:r>
              <a:rPr lang="fr-BE" dirty="0" err="1" smtClean="0"/>
              <a:t>receive</a:t>
            </a:r>
            <a:r>
              <a:rPr lang="fr-BE" dirty="0" smtClean="0"/>
              <a:t> an ID </a:t>
            </a:r>
            <a:r>
              <a:rPr lang="fr-BE" dirty="0" err="1" smtClean="0"/>
              <a:t>number</a:t>
            </a:r>
            <a:r>
              <a:rPr lang="fr-BE" dirty="0" smtClean="0"/>
              <a:t>. </a:t>
            </a:r>
          </a:p>
          <a:p>
            <a:pPr marL="0" indent="0">
              <a:buNone/>
            </a:pPr>
            <a:r>
              <a:rPr lang="fr-BE" dirty="0" smtClean="0"/>
              <a:t>The ID </a:t>
            </a:r>
            <a:r>
              <a:rPr lang="fr-BE" dirty="0" err="1" smtClean="0"/>
              <a:t>number</a:t>
            </a:r>
            <a:r>
              <a:rPr lang="fr-BE" dirty="0" smtClean="0"/>
              <a:t> </a:t>
            </a:r>
            <a:r>
              <a:rPr lang="fr-BE" dirty="0" err="1" smtClean="0"/>
              <a:t>will</a:t>
            </a:r>
            <a:r>
              <a:rPr lang="fr-BE" dirty="0" smtClean="0"/>
              <a:t> </a:t>
            </a:r>
            <a:r>
              <a:rPr lang="fr-BE" dirty="0" err="1" smtClean="0"/>
              <a:t>be</a:t>
            </a:r>
            <a:r>
              <a:rPr lang="fr-BE" dirty="0" smtClean="0"/>
              <a:t> </a:t>
            </a:r>
            <a:r>
              <a:rPr lang="fr-BE" dirty="0" err="1" smtClean="0"/>
              <a:t>used</a:t>
            </a:r>
            <a:r>
              <a:rPr lang="fr-BE" dirty="0" smtClean="0"/>
              <a:t> </a:t>
            </a:r>
            <a:r>
              <a:rPr lang="fr-BE" dirty="0" err="1" smtClean="0"/>
              <a:t>through</a:t>
            </a:r>
            <a:r>
              <a:rPr lang="fr-BE" dirty="0"/>
              <a:t> </a:t>
            </a:r>
            <a:r>
              <a:rPr lang="fr-BE" dirty="0" smtClean="0"/>
              <a:t>out the </a:t>
            </a:r>
            <a:r>
              <a:rPr lang="fr-BE" dirty="0" err="1" smtClean="0"/>
              <a:t>survey</a:t>
            </a:r>
            <a:r>
              <a:rPr lang="fr-BE" dirty="0" smtClean="0"/>
              <a:t> to </a:t>
            </a:r>
            <a:r>
              <a:rPr lang="fr-BE" dirty="0" err="1" smtClean="0"/>
              <a:t>identify</a:t>
            </a:r>
            <a:r>
              <a:rPr lang="fr-BE" dirty="0" smtClean="0"/>
              <a:t> one </a:t>
            </a:r>
            <a:r>
              <a:rPr lang="fr-BE" dirty="0" err="1" smtClean="0"/>
              <a:t>person</a:t>
            </a:r>
            <a:r>
              <a:rPr lang="fr-BE" dirty="0" smtClean="0"/>
              <a:t>.</a:t>
            </a:r>
          </a:p>
          <a:p>
            <a:pPr marL="0" indent="0">
              <a:buNone/>
            </a:pPr>
            <a:r>
              <a:rPr lang="fr-BE" dirty="0" smtClean="0"/>
              <a:t>You are </a:t>
            </a:r>
            <a:r>
              <a:rPr lang="fr-BE" dirty="0" err="1" smtClean="0"/>
              <a:t>responsible</a:t>
            </a:r>
            <a:r>
              <a:rPr lang="fr-BE" dirty="0" smtClean="0"/>
              <a:t> to </a:t>
            </a:r>
            <a:r>
              <a:rPr lang="fr-BE" dirty="0" err="1" smtClean="0"/>
              <a:t>remember</a:t>
            </a:r>
            <a:r>
              <a:rPr lang="fr-BE" dirty="0" smtClean="0"/>
              <a:t> </a:t>
            </a:r>
            <a:r>
              <a:rPr lang="fr-BE" dirty="0" err="1" smtClean="0"/>
              <a:t>your</a:t>
            </a:r>
            <a:r>
              <a:rPr lang="fr-BE" dirty="0" smtClean="0"/>
              <a:t> ID </a:t>
            </a:r>
            <a:r>
              <a:rPr lang="fr-BE" dirty="0" err="1" smtClean="0"/>
              <a:t>number</a:t>
            </a:r>
            <a:r>
              <a:rPr lang="fr-BE" dirty="0" smtClean="0"/>
              <a:t>.</a:t>
            </a:r>
          </a:p>
          <a:p>
            <a:pPr marL="0" indent="0">
              <a:buNone/>
            </a:pPr>
            <a:r>
              <a:rPr lang="fr-BE" dirty="0" smtClean="0"/>
              <a:t>If </a:t>
            </a:r>
            <a:r>
              <a:rPr lang="fr-BE" dirty="0" err="1" smtClean="0"/>
              <a:t>you</a:t>
            </a:r>
            <a:r>
              <a:rPr lang="fr-BE" dirty="0" smtClean="0"/>
              <a:t> do not record </a:t>
            </a:r>
            <a:r>
              <a:rPr lang="fr-BE" dirty="0" err="1" smtClean="0"/>
              <a:t>your</a:t>
            </a:r>
            <a:r>
              <a:rPr lang="fr-BE" dirty="0" smtClean="0"/>
              <a:t> ID </a:t>
            </a:r>
            <a:r>
              <a:rPr lang="fr-BE" dirty="0" err="1" smtClean="0"/>
              <a:t>number</a:t>
            </a:r>
            <a:r>
              <a:rPr lang="fr-BE" dirty="0" smtClean="0"/>
              <a:t> </a:t>
            </a:r>
            <a:r>
              <a:rPr lang="fr-BE" dirty="0" err="1" smtClean="0"/>
              <a:t>correctly</a:t>
            </a:r>
            <a:r>
              <a:rPr lang="fr-BE" dirty="0" smtClean="0"/>
              <a:t> </a:t>
            </a:r>
            <a:r>
              <a:rPr lang="fr-BE" dirty="0" err="1" smtClean="0"/>
              <a:t>during</a:t>
            </a:r>
            <a:r>
              <a:rPr lang="fr-BE" dirty="0" smtClean="0"/>
              <a:t> training and data collection, </a:t>
            </a:r>
            <a:r>
              <a:rPr lang="fr-BE" dirty="0" err="1" smtClean="0"/>
              <a:t>you</a:t>
            </a:r>
            <a:r>
              <a:rPr lang="fr-BE" dirty="0" smtClean="0"/>
              <a:t> </a:t>
            </a:r>
            <a:r>
              <a:rPr lang="fr-BE" dirty="0" err="1" smtClean="0"/>
              <a:t>may</a:t>
            </a:r>
            <a:r>
              <a:rPr lang="fr-BE" dirty="0" smtClean="0"/>
              <a:t> not </a:t>
            </a:r>
            <a:r>
              <a:rPr lang="fr-BE" dirty="0" err="1" smtClean="0"/>
              <a:t>be</a:t>
            </a:r>
            <a:r>
              <a:rPr lang="fr-BE" dirty="0" smtClean="0"/>
              <a:t> </a:t>
            </a:r>
            <a:r>
              <a:rPr lang="fr-BE" dirty="0" err="1" smtClean="0"/>
              <a:t>selected</a:t>
            </a:r>
            <a:r>
              <a:rPr lang="fr-BE" dirty="0" smtClean="0"/>
              <a:t> as a data collector or </a:t>
            </a:r>
            <a:r>
              <a:rPr lang="fr-BE" dirty="0" err="1" smtClean="0"/>
              <a:t>your</a:t>
            </a:r>
            <a:r>
              <a:rPr lang="fr-BE" dirty="0" smtClean="0"/>
              <a:t> </a:t>
            </a:r>
            <a:r>
              <a:rPr lang="fr-BE" dirty="0" err="1" smtClean="0"/>
              <a:t>salary</a:t>
            </a:r>
            <a:r>
              <a:rPr lang="fr-BE" dirty="0" smtClean="0"/>
              <a:t> </a:t>
            </a:r>
            <a:r>
              <a:rPr lang="fr-BE" dirty="0" err="1" smtClean="0"/>
              <a:t>may</a:t>
            </a:r>
            <a:r>
              <a:rPr lang="fr-BE" dirty="0" smtClean="0"/>
              <a:t> </a:t>
            </a:r>
            <a:r>
              <a:rPr lang="fr-BE" dirty="0" err="1" smtClean="0"/>
              <a:t>be</a:t>
            </a:r>
            <a:r>
              <a:rPr lang="fr-BE" dirty="0" smtClean="0"/>
              <a:t> </a:t>
            </a:r>
            <a:r>
              <a:rPr lang="fr-BE" dirty="0" err="1" smtClean="0"/>
              <a:t>reduced</a:t>
            </a:r>
            <a:r>
              <a:rPr lang="fr-BE" dirty="0"/>
              <a:t>.</a:t>
            </a:r>
          </a:p>
        </p:txBody>
      </p:sp>
      <p:graphicFrame>
        <p:nvGraphicFramePr>
          <p:cNvPr id="5" name="Table 4"/>
          <p:cNvGraphicFramePr>
            <a:graphicFrameLocks noGrp="1"/>
          </p:cNvGraphicFramePr>
          <p:nvPr>
            <p:extLst>
              <p:ext uri="{D42A27DB-BD31-4B8C-83A1-F6EECF244321}">
                <p14:modId xmlns:p14="http://schemas.microsoft.com/office/powerpoint/2010/main" val="3996770300"/>
              </p:ext>
            </p:extLst>
          </p:nvPr>
        </p:nvGraphicFramePr>
        <p:xfrm>
          <a:off x="6991350" y="514353"/>
          <a:ext cx="4838699" cy="5960745"/>
        </p:xfrm>
        <a:graphic>
          <a:graphicData uri="http://schemas.openxmlformats.org/drawingml/2006/table">
            <a:tbl>
              <a:tblPr>
                <a:tableStyleId>{5C22544A-7EE6-4342-B048-85BDC9FD1C3A}</a:tableStyleId>
              </a:tblPr>
              <a:tblGrid>
                <a:gridCol w="609200"/>
                <a:gridCol w="926492"/>
                <a:gridCol w="2084607"/>
                <a:gridCol w="609200"/>
                <a:gridCol w="609200"/>
              </a:tblGrid>
              <a:tr h="283028">
                <a:tc>
                  <a:txBody>
                    <a:bodyPr/>
                    <a:lstStyle/>
                    <a:p>
                      <a:pPr algn="ctr" fontAlgn="b"/>
                      <a:r>
                        <a:rPr lang="en-GB" sz="1800" u="none" strike="noStrike" dirty="0">
                          <a:effectLst/>
                        </a:rPr>
                        <a:t>ID </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smtClean="0">
                          <a:effectLst/>
                        </a:rPr>
                        <a:t>Last</a:t>
                      </a:r>
                      <a:r>
                        <a:rPr lang="en-GB" sz="1100" u="none" strike="noStrike" baseline="0" dirty="0" smtClean="0">
                          <a:effectLst/>
                        </a:rPr>
                        <a:t> </a:t>
                      </a:r>
                      <a:r>
                        <a:rPr lang="en-GB" sz="1100" u="none" strike="noStrike" dirty="0" smtClean="0">
                          <a:effectLst/>
                        </a:rPr>
                        <a:t>name</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smtClean="0">
                          <a:effectLst/>
                        </a:rPr>
                        <a:t>First</a:t>
                      </a:r>
                      <a:r>
                        <a:rPr lang="en-GB" sz="1100" u="none" strike="noStrike" baseline="0" dirty="0" smtClean="0">
                          <a:effectLst/>
                        </a:rPr>
                        <a:t> </a:t>
                      </a:r>
                      <a:r>
                        <a:rPr lang="en-GB" sz="1100" u="none" strike="noStrike" dirty="0" smtClean="0">
                          <a:effectLst/>
                        </a:rPr>
                        <a:t>name</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age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gender</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1</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Toure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Fatou bintou</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27</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2</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2</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Ba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Adama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53</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3</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Gueye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Abdoulaye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60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4</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Ndao</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Cheikh abdoul ahad</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31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5</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Biteye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Amath</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28</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6</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Malou</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Clement francois</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30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7</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SIMPA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Onesime Louis Bernard</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28</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dirty="0">
                          <a:effectLst/>
                        </a:rPr>
                        <a:t>1</a:t>
                      </a:r>
                      <a:endParaRPr lang="en-GB" sz="1100" b="0" i="0" u="none" strike="noStrike" dirty="0">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8</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Seye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Abdou</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30</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9</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Bousso</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Souleymane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27</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10</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Gueye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Adama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28</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11</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err="1">
                          <a:effectLst/>
                        </a:rPr>
                        <a:t>toure</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Soukeina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35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2</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a:effectLst/>
                        </a:rPr>
                        <a:t>12</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a:effectLst/>
                        </a:rPr>
                        <a:t>DIAGNE</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Yakhya cherif</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42</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a:effectLst/>
                        </a:rPr>
                        <a:t>13</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err="1">
                          <a:effectLst/>
                        </a:rPr>
                        <a:t>Sagna</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Sadibou</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36</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a:effectLst/>
                        </a:rPr>
                        <a:t>14</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err="1">
                          <a:effectLst/>
                        </a:rPr>
                        <a:t>Mansaly</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Papa karim</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31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a:effectLst/>
                        </a:rPr>
                        <a:t>15</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a:effectLst/>
                        </a:rPr>
                        <a:t>Faye</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Nathalie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35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2</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a:effectLst/>
                        </a:rPr>
                        <a:t>16</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a:effectLst/>
                        </a:rPr>
                        <a:t>Diallo</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Amadou tidiane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29</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a:effectLst/>
                        </a:rPr>
                        <a:t>17</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err="1">
                          <a:effectLst/>
                        </a:rPr>
                        <a:t>Dansokho</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Malamine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48</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a:effectLst/>
                        </a:rPr>
                        <a:t>18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a:effectLst/>
                        </a:rPr>
                        <a:t>Sao</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Lamine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58</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19</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Diedhiou</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Omar</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31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r>
              <a:tr h="283028">
                <a:tc>
                  <a:txBody>
                    <a:bodyPr/>
                    <a:lstStyle/>
                    <a:p>
                      <a:pPr algn="ctr" fontAlgn="b"/>
                      <a:r>
                        <a:rPr lang="en-GB" sz="1800" u="none" strike="noStrike" dirty="0">
                          <a:effectLst/>
                        </a:rPr>
                        <a:t>20</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Mandiang</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dirty="0" err="1">
                          <a:effectLst/>
                        </a:rPr>
                        <a:t>Binta</a:t>
                      </a:r>
                      <a:endParaRPr lang="en-GB"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45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dirty="0">
                          <a:effectLst/>
                        </a:rPr>
                        <a:t>2</a:t>
                      </a:r>
                      <a:endParaRPr lang="en-GB"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106576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Standardization Exercise</a:t>
            </a:r>
            <a:endParaRPr lang="en-GB" dirty="0"/>
          </a:p>
        </p:txBody>
      </p:sp>
      <p:sp>
        <p:nvSpPr>
          <p:cNvPr id="3" name="Content Placeholder 2"/>
          <p:cNvSpPr>
            <a:spLocks noGrp="1"/>
          </p:cNvSpPr>
          <p:nvPr>
            <p:ph idx="1"/>
          </p:nvPr>
        </p:nvSpPr>
        <p:spPr>
          <a:xfrm>
            <a:off x="838200" y="1825625"/>
            <a:ext cx="10843260" cy="4351338"/>
          </a:xfrm>
        </p:spPr>
        <p:txBody>
          <a:bodyPr/>
          <a:lstStyle/>
          <a:p>
            <a:pPr marL="0" indent="0">
              <a:buNone/>
            </a:pPr>
            <a:r>
              <a:rPr lang="en-GB" dirty="0" smtClean="0"/>
              <a:t>All trainees who will measure heights, weights and MUACs must complete the standardization exercise with acceptable accuracy and precision.</a:t>
            </a:r>
          </a:p>
          <a:p>
            <a:pPr marL="0" indent="0">
              <a:buNone/>
            </a:pPr>
            <a:r>
              <a:rPr lang="en-GB" dirty="0" smtClean="0"/>
              <a:t>All measurements will be conducted by a team of two persons, both in the standardization exercise and in the survey data collection. </a:t>
            </a:r>
          </a:p>
          <a:p>
            <a:pPr marL="0" indent="0">
              <a:buNone/>
            </a:pPr>
            <a:r>
              <a:rPr lang="en-GB" dirty="0" smtClean="0"/>
              <a:t>If you record a measure that you did not take (cheating) or help others to record measures that they did not take (copying), your participation / employment will be terminated immediately. </a:t>
            </a:r>
          </a:p>
          <a:p>
            <a:pPr marL="0" indent="0">
              <a:buNone/>
            </a:pPr>
            <a:r>
              <a:rPr lang="en-GB" dirty="0" smtClean="0"/>
              <a:t>The configuration of tablets is slightly different for the standardization exercise. </a:t>
            </a:r>
            <a:endParaRPr lang="en-GB" dirty="0"/>
          </a:p>
        </p:txBody>
      </p:sp>
    </p:spTree>
    <p:extLst>
      <p:ext uri="{BB962C8B-B14F-4D97-AF65-F5344CB8AC3E}">
        <p14:creationId xmlns:p14="http://schemas.microsoft.com/office/powerpoint/2010/main" val="4094650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of Training</a:t>
            </a:r>
            <a:endParaRPr lang="en-GB" dirty="0"/>
          </a:p>
        </p:txBody>
      </p:sp>
      <p:sp>
        <p:nvSpPr>
          <p:cNvPr id="3" name="Content Placeholder 2"/>
          <p:cNvSpPr>
            <a:spLocks noGrp="1"/>
          </p:cNvSpPr>
          <p:nvPr>
            <p:ph idx="1"/>
          </p:nvPr>
        </p:nvSpPr>
        <p:spPr>
          <a:xfrm>
            <a:off x="838200" y="1825625"/>
            <a:ext cx="11049000" cy="4351338"/>
          </a:xfrm>
        </p:spPr>
        <p:txBody>
          <a:bodyPr/>
          <a:lstStyle/>
          <a:p>
            <a:r>
              <a:rPr lang="en-GB" dirty="0" smtClean="0"/>
              <a:t>Working with mobile devices</a:t>
            </a:r>
          </a:p>
          <a:p>
            <a:r>
              <a:rPr lang="en-GB" dirty="0" smtClean="0"/>
              <a:t>Contract for mobile device use</a:t>
            </a:r>
            <a:endParaRPr lang="en-GB" dirty="0"/>
          </a:p>
          <a:p>
            <a:r>
              <a:rPr lang="en-GB" dirty="0" smtClean="0"/>
              <a:t>How to collect data with mobile devices using ODK collect</a:t>
            </a:r>
          </a:p>
          <a:p>
            <a:pPr lvl="1"/>
            <a:r>
              <a:rPr lang="en-GB" dirty="0" smtClean="0"/>
              <a:t>Registration</a:t>
            </a:r>
          </a:p>
          <a:p>
            <a:pPr lvl="1"/>
            <a:r>
              <a:rPr lang="en-GB" dirty="0" smtClean="0"/>
              <a:t>Standardization Exercise</a:t>
            </a:r>
          </a:p>
          <a:p>
            <a:pPr lvl="1"/>
            <a:r>
              <a:rPr lang="en-GB" dirty="0" smtClean="0"/>
              <a:t>Daily Calibration</a:t>
            </a:r>
          </a:p>
          <a:p>
            <a:pPr lvl="1"/>
            <a:r>
              <a:rPr lang="en-GB" dirty="0" smtClean="0"/>
              <a:t>Household Interview Questionnaire</a:t>
            </a:r>
          </a:p>
          <a:p>
            <a:pPr lvl="1"/>
            <a:endParaRPr lang="en-GB" dirty="0" smtClean="0"/>
          </a:p>
          <a:p>
            <a:endParaRPr lang="en-GB" dirty="0" smtClean="0"/>
          </a:p>
          <a:p>
            <a:endParaRPr lang="en-GB" dirty="0"/>
          </a:p>
          <a:p>
            <a:endParaRPr lang="en-GB" dirty="0" smtClean="0"/>
          </a:p>
        </p:txBody>
      </p:sp>
    </p:spTree>
    <p:extLst>
      <p:ext uri="{BB962C8B-B14F-4D97-AF65-F5344CB8AC3E}">
        <p14:creationId xmlns:p14="http://schemas.microsoft.com/office/powerpoint/2010/main" val="38227266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Standardization Exercise</a:t>
            </a:r>
            <a:endParaRPr lang="en-GB" dirty="0"/>
          </a:p>
        </p:txBody>
      </p:sp>
      <p:sp>
        <p:nvSpPr>
          <p:cNvPr id="3" name="Content Placeholder 2"/>
          <p:cNvSpPr>
            <a:spLocks noGrp="1"/>
          </p:cNvSpPr>
          <p:nvPr>
            <p:ph idx="1"/>
          </p:nvPr>
        </p:nvSpPr>
        <p:spPr>
          <a:xfrm>
            <a:off x="838200" y="1825624"/>
            <a:ext cx="6210300" cy="4643755"/>
          </a:xfrm>
        </p:spPr>
        <p:txBody>
          <a:bodyPr>
            <a:normAutofit fontScale="85000" lnSpcReduction="10000"/>
          </a:bodyPr>
          <a:lstStyle/>
          <a:p>
            <a:pPr marL="0" indent="0">
              <a:buNone/>
            </a:pPr>
            <a:r>
              <a:rPr lang="en-GB" dirty="0" smtClean="0"/>
              <a:t>Session number</a:t>
            </a:r>
          </a:p>
          <a:p>
            <a:pPr marL="0" indent="0">
              <a:buNone/>
            </a:pPr>
            <a:r>
              <a:rPr lang="en-GB" dirty="0" smtClean="0"/>
              <a:t>The survey coordinator </a:t>
            </a:r>
            <a:r>
              <a:rPr lang="en-GB" dirty="0"/>
              <a:t>will </a:t>
            </a:r>
            <a:r>
              <a:rPr lang="en-GB" dirty="0" smtClean="0"/>
              <a:t>number each </a:t>
            </a:r>
            <a:r>
              <a:rPr lang="en-GB" dirty="0"/>
              <a:t>standardization </a:t>
            </a:r>
            <a:r>
              <a:rPr lang="en-GB" dirty="0" smtClean="0"/>
              <a:t>session (1,2,3</a:t>
            </a:r>
            <a:r>
              <a:rPr lang="en-GB" dirty="0"/>
              <a:t>…). Each session takes about 4 hours</a:t>
            </a:r>
            <a:r>
              <a:rPr lang="en-GB" dirty="0" smtClean="0"/>
              <a:t>. It is bad practice to have more than one session at a time. </a:t>
            </a:r>
          </a:p>
          <a:p>
            <a:pPr marL="0" indent="0">
              <a:buNone/>
            </a:pPr>
            <a:r>
              <a:rPr lang="en-GB" dirty="0" smtClean="0"/>
              <a:t>ID Measurer</a:t>
            </a:r>
          </a:p>
          <a:p>
            <a:pPr marL="0" indent="0">
              <a:buNone/>
            </a:pPr>
            <a:r>
              <a:rPr lang="en-GB" dirty="0" smtClean="0"/>
              <a:t>The measurer will take measures of 10 children.  When entering data on each child, the measurer will record their ID number.</a:t>
            </a:r>
          </a:p>
          <a:p>
            <a:pPr marL="0" indent="0">
              <a:buNone/>
            </a:pPr>
            <a:r>
              <a:rPr lang="en-GB" dirty="0" smtClean="0"/>
              <a:t>ID Assistant</a:t>
            </a:r>
          </a:p>
          <a:p>
            <a:pPr marL="0" indent="0">
              <a:buNone/>
            </a:pPr>
            <a:r>
              <a:rPr lang="en-GB" dirty="0" smtClean="0"/>
              <a:t>The measurer will also record the ID of their assistant. The measurer and assistant must work together with care to ensure accurate measures.</a:t>
            </a:r>
          </a:p>
          <a:p>
            <a:pPr marL="0" indent="0">
              <a:buNone/>
            </a:pPr>
            <a:endParaRPr lang="en-GB" dirty="0" smtClean="0"/>
          </a:p>
          <a:p>
            <a:pPr marL="0" indent="0">
              <a:buNone/>
            </a:pP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48500" y="1500188"/>
            <a:ext cx="4305300" cy="4676775"/>
          </a:xfrm>
          <a:prstGeom prst="rect">
            <a:avLst/>
          </a:prstGeom>
        </p:spPr>
      </p:pic>
    </p:spTree>
    <p:extLst>
      <p:ext uri="{BB962C8B-B14F-4D97-AF65-F5344CB8AC3E}">
        <p14:creationId xmlns:p14="http://schemas.microsoft.com/office/powerpoint/2010/main" val="608805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Standardization Exercise</a:t>
            </a:r>
            <a:endParaRPr lang="en-GB" dirty="0"/>
          </a:p>
        </p:txBody>
      </p:sp>
      <p:sp>
        <p:nvSpPr>
          <p:cNvPr id="3" name="Content Placeholder 2"/>
          <p:cNvSpPr>
            <a:spLocks noGrp="1"/>
          </p:cNvSpPr>
          <p:nvPr>
            <p:ph idx="1"/>
          </p:nvPr>
        </p:nvSpPr>
        <p:spPr>
          <a:xfrm>
            <a:off x="838200" y="1825625"/>
            <a:ext cx="6329998" cy="4351338"/>
          </a:xfrm>
        </p:spPr>
        <p:txBody>
          <a:bodyPr/>
          <a:lstStyle/>
          <a:p>
            <a:pPr marL="0" indent="0">
              <a:buNone/>
            </a:pPr>
            <a:r>
              <a:rPr lang="en-GB" dirty="0" smtClean="0"/>
              <a:t>In the large hall, there will </a:t>
            </a:r>
            <a:r>
              <a:rPr lang="en-GB" dirty="0" smtClean="0"/>
              <a:t>be one child and guardian per post. Also there will be one scale, height board and MUAC strip at each post.  At the post, the following information is recorded</a:t>
            </a:r>
          </a:p>
          <a:p>
            <a:r>
              <a:rPr lang="en-GB" dirty="0" smtClean="0"/>
              <a:t>Post number</a:t>
            </a:r>
          </a:p>
          <a:p>
            <a:r>
              <a:rPr lang="en-GB" dirty="0" smtClean="0"/>
              <a:t>Name of child</a:t>
            </a:r>
          </a:p>
          <a:p>
            <a:r>
              <a:rPr lang="en-GB" dirty="0" smtClean="0"/>
              <a:t>Sex of child</a:t>
            </a:r>
          </a:p>
          <a:p>
            <a:r>
              <a:rPr lang="en-GB" dirty="0" smtClean="0"/>
              <a:t>Age of child (completed months)</a:t>
            </a:r>
            <a:endParaRPr lang="en-GB" dirty="0"/>
          </a:p>
        </p:txBody>
      </p:sp>
      <p:pic>
        <p:nvPicPr>
          <p:cNvPr id="4" name="Picture 4" descr="ibrahim"/>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7168198" y="685483"/>
            <a:ext cx="40322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8647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Standardization</a:t>
            </a:r>
            <a:r>
              <a:rPr lang="fr-BE" dirty="0" smtClean="0"/>
              <a:t> Session</a:t>
            </a:r>
            <a:endParaRPr lang="fr-BE" dirty="0"/>
          </a:p>
        </p:txBody>
      </p:sp>
      <p:sp>
        <p:nvSpPr>
          <p:cNvPr id="3" name="Content Placeholder 2"/>
          <p:cNvSpPr>
            <a:spLocks noGrp="1"/>
          </p:cNvSpPr>
          <p:nvPr>
            <p:ph idx="1"/>
          </p:nvPr>
        </p:nvSpPr>
        <p:spPr>
          <a:xfrm>
            <a:off x="838200" y="1825624"/>
            <a:ext cx="10515600" cy="4586605"/>
          </a:xfrm>
        </p:spPr>
        <p:txBody>
          <a:bodyPr>
            <a:normAutofit fontScale="92500" lnSpcReduction="10000"/>
          </a:bodyPr>
          <a:lstStyle/>
          <a:p>
            <a:pPr marL="0" indent="0">
              <a:buNone/>
            </a:pPr>
            <a:r>
              <a:rPr lang="en-US" dirty="0" smtClean="0"/>
              <a:t>The measurer is responsible to:</a:t>
            </a:r>
          </a:p>
          <a:p>
            <a:r>
              <a:rPr lang="en-US" dirty="0" smtClean="0"/>
              <a:t>Enter identification data of session and post</a:t>
            </a:r>
          </a:p>
          <a:p>
            <a:r>
              <a:rPr lang="en-US" dirty="0" smtClean="0"/>
              <a:t>Measure child</a:t>
            </a:r>
          </a:p>
          <a:p>
            <a:r>
              <a:rPr lang="en-US" dirty="0" smtClean="0"/>
              <a:t>Enter child’s measurements onto mobile device. </a:t>
            </a:r>
          </a:p>
          <a:p>
            <a:pPr marL="0" indent="0">
              <a:buNone/>
            </a:pPr>
            <a:endParaRPr lang="en-US" sz="1300" dirty="0" smtClean="0"/>
          </a:p>
          <a:p>
            <a:pPr marL="0" indent="0">
              <a:buNone/>
            </a:pPr>
            <a:r>
              <a:rPr lang="en-US" dirty="0" smtClean="0"/>
              <a:t>The assistant is responsible for: </a:t>
            </a:r>
          </a:p>
          <a:p>
            <a:pPr marL="0" indent="0">
              <a:buNone/>
            </a:pPr>
            <a:r>
              <a:rPr lang="en-US" dirty="0" smtClean="0"/>
              <a:t> Helping the measurer to make accurate measures by </a:t>
            </a:r>
          </a:p>
          <a:p>
            <a:pPr lvl="1"/>
            <a:r>
              <a:rPr lang="en-US" dirty="0" smtClean="0"/>
              <a:t>Holding feet or head of child on height board</a:t>
            </a:r>
          </a:p>
          <a:p>
            <a:pPr lvl="1"/>
            <a:r>
              <a:rPr lang="en-US" dirty="0" smtClean="0"/>
              <a:t>Ensuring child is weighed naked (or light underpants if naked is not possible)</a:t>
            </a:r>
          </a:p>
          <a:p>
            <a:pPr lvl="1"/>
            <a:r>
              <a:rPr lang="en-US" dirty="0" smtClean="0"/>
              <a:t>MUAC measures are made correctly</a:t>
            </a:r>
          </a:p>
          <a:p>
            <a:pPr lvl="1"/>
            <a:r>
              <a:rPr lang="en-US" dirty="0" smtClean="0"/>
              <a:t>Measurements are entered correctly on the mobile device. </a:t>
            </a:r>
            <a:endParaRPr lang="en-US" dirty="0"/>
          </a:p>
        </p:txBody>
      </p:sp>
    </p:spTree>
    <p:extLst>
      <p:ext uri="{BB962C8B-B14F-4D97-AF65-F5344CB8AC3E}">
        <p14:creationId xmlns:p14="http://schemas.microsoft.com/office/powerpoint/2010/main" val="2921192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Standardization</a:t>
            </a:r>
            <a:r>
              <a:rPr lang="fr-BE" dirty="0" smtClean="0"/>
              <a:t> Session</a:t>
            </a:r>
            <a:endParaRPr lang="fr-BE" dirty="0"/>
          </a:p>
        </p:txBody>
      </p:sp>
      <p:sp>
        <p:nvSpPr>
          <p:cNvPr id="3" name="Content Placeholder 2"/>
          <p:cNvSpPr>
            <a:spLocks noGrp="1"/>
          </p:cNvSpPr>
          <p:nvPr>
            <p:ph idx="1"/>
          </p:nvPr>
        </p:nvSpPr>
        <p:spPr>
          <a:xfrm>
            <a:off x="838200" y="1825624"/>
            <a:ext cx="10515600" cy="4586605"/>
          </a:xfrm>
        </p:spPr>
        <p:txBody>
          <a:bodyPr>
            <a:normAutofit/>
          </a:bodyPr>
          <a:lstStyle/>
          <a:p>
            <a:pPr marL="0" indent="0">
              <a:buNone/>
            </a:pPr>
            <a:r>
              <a:rPr lang="en-US" dirty="0" smtClean="0"/>
              <a:t>At each of the 10 posts, the measurer will complete the standardization exercise questionnaire .</a:t>
            </a:r>
          </a:p>
          <a:p>
            <a:pPr marL="0" indent="0">
              <a:buNone/>
            </a:pPr>
            <a:r>
              <a:rPr lang="en-US" dirty="0" smtClean="0"/>
              <a:t>When the measurer has completed all measures of the child at the post and entered the data, he or she will click on Save Form and Exit</a:t>
            </a:r>
          </a:p>
          <a:p>
            <a:pPr marL="0" indent="0">
              <a:buNone/>
            </a:pPr>
            <a:r>
              <a:rPr lang="en-US" dirty="0" smtClean="0"/>
              <a:t>It is not necessary to name the saved form as it will be sent to the server immediately. </a:t>
            </a:r>
          </a:p>
          <a:p>
            <a:pPr marL="0" indent="0">
              <a:buNone/>
            </a:pPr>
            <a:r>
              <a:rPr lang="en-US" dirty="0" smtClean="0"/>
              <a:t>The option Mark form as finalized is not available during the standardization exercise. </a:t>
            </a:r>
          </a:p>
        </p:txBody>
      </p:sp>
    </p:spTree>
    <p:extLst>
      <p:ext uri="{BB962C8B-B14F-4D97-AF65-F5344CB8AC3E}">
        <p14:creationId xmlns:p14="http://schemas.microsoft.com/office/powerpoint/2010/main" val="1941729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Standardization</a:t>
            </a:r>
            <a:endParaRPr lang="fr-BE" dirty="0"/>
          </a:p>
        </p:txBody>
      </p:sp>
      <p:sp>
        <p:nvSpPr>
          <p:cNvPr id="3" name="Content Placeholder 2"/>
          <p:cNvSpPr>
            <a:spLocks noGrp="1"/>
          </p:cNvSpPr>
          <p:nvPr>
            <p:ph idx="1"/>
          </p:nvPr>
        </p:nvSpPr>
        <p:spPr>
          <a:xfrm>
            <a:off x="838200" y="1825624"/>
            <a:ext cx="10515600" cy="4586605"/>
          </a:xfrm>
        </p:spPr>
        <p:txBody>
          <a:bodyPr>
            <a:normAutofit/>
          </a:bodyPr>
          <a:lstStyle/>
          <a:p>
            <a:pPr marL="0" indent="0">
              <a:buNone/>
            </a:pPr>
            <a:r>
              <a:rPr lang="en-US" dirty="0" smtClean="0"/>
              <a:t>On completion of the standardization session, the results are presented.  If a trainee did not achieve acceptable accuracy or precision, he or she will have to repeat the standardization exercise. </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38350" y="3166110"/>
            <a:ext cx="842486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0799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data entry for Standardization</a:t>
            </a:r>
            <a:endParaRPr lang="fr-BE" dirty="0"/>
          </a:p>
        </p:txBody>
      </p:sp>
      <p:sp>
        <p:nvSpPr>
          <p:cNvPr id="3" name="Content Placeholder 2"/>
          <p:cNvSpPr>
            <a:spLocks noGrp="1"/>
          </p:cNvSpPr>
          <p:nvPr>
            <p:ph idx="1"/>
          </p:nvPr>
        </p:nvSpPr>
        <p:spPr>
          <a:xfrm>
            <a:off x="838200" y="1825624"/>
            <a:ext cx="10515600" cy="4586605"/>
          </a:xfrm>
        </p:spPr>
        <p:txBody>
          <a:bodyPr>
            <a:normAutofit/>
          </a:bodyPr>
          <a:lstStyle/>
          <a:p>
            <a:pPr marL="0" indent="0">
              <a:buNone/>
            </a:pPr>
            <a:r>
              <a:rPr lang="en-US" dirty="0" smtClean="0"/>
              <a:t>Before starting the standardization session, practice data entry of: </a:t>
            </a:r>
          </a:p>
          <a:p>
            <a:r>
              <a:rPr lang="en-US" dirty="0" smtClean="0"/>
              <a:t>Session number (0)</a:t>
            </a:r>
          </a:p>
          <a:p>
            <a:r>
              <a:rPr lang="en-US" dirty="0" smtClean="0"/>
              <a:t>ID measurer</a:t>
            </a:r>
          </a:p>
          <a:p>
            <a:r>
              <a:rPr lang="en-US" dirty="0" smtClean="0"/>
              <a:t>ID assistant</a:t>
            </a:r>
          </a:p>
          <a:p>
            <a:r>
              <a:rPr lang="en-US" dirty="0" smtClean="0"/>
              <a:t>Post #, child’s name, sex and age in months</a:t>
            </a:r>
          </a:p>
          <a:p>
            <a:r>
              <a:rPr lang="en-US" dirty="0" smtClean="0"/>
              <a:t>Height, measure, weight and MUAC</a:t>
            </a:r>
          </a:p>
          <a:p>
            <a:pPr marL="0" indent="0">
              <a:buNone/>
            </a:pPr>
            <a:r>
              <a:rPr lang="en-US" dirty="0" smtClean="0"/>
              <a:t>And send the completed data entry form</a:t>
            </a:r>
          </a:p>
        </p:txBody>
      </p:sp>
    </p:spTree>
    <p:extLst>
      <p:ext uri="{BB962C8B-B14F-4D97-AF65-F5344CB8AC3E}">
        <p14:creationId xmlns:p14="http://schemas.microsoft.com/office/powerpoint/2010/main" val="1615075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457700" cy="1730375"/>
          </a:xfrm>
        </p:spPr>
        <p:txBody>
          <a:bodyPr>
            <a:normAutofit fontScale="90000"/>
          </a:bodyPr>
          <a:lstStyle/>
          <a:p>
            <a:r>
              <a:rPr lang="en-US" dirty="0" smtClean="0"/>
              <a:t>Complete Standardization Session(s)</a:t>
            </a:r>
            <a:endParaRPr lang="fr-BE" dirty="0"/>
          </a:p>
        </p:txBody>
      </p:sp>
      <p:pic>
        <p:nvPicPr>
          <p:cNvPr id="4" name="Content Placeholder 3"/>
          <p:cNvPicPr>
            <a:picLocks noGrp="1" noChangeAspect="1"/>
          </p:cNvPicPr>
          <p:nvPr>
            <p:ph idx="1"/>
          </p:nvPr>
        </p:nvPicPr>
        <p:blipFill>
          <a:blip r:embed="rId3"/>
          <a:stretch>
            <a:fillRect/>
          </a:stretch>
        </p:blipFill>
        <p:spPr>
          <a:xfrm>
            <a:off x="5919191" y="209550"/>
            <a:ext cx="4846439" cy="6461919"/>
          </a:xfrm>
          <a:prstGeom prst="rect">
            <a:avLst/>
          </a:prstGeom>
          <a:ln>
            <a:solidFill>
              <a:schemeClr val="tx1"/>
            </a:solidFill>
          </a:ln>
        </p:spPr>
      </p:pic>
      <p:sp>
        <p:nvSpPr>
          <p:cNvPr id="5" name="Content Placeholder 2"/>
          <p:cNvSpPr txBox="1">
            <a:spLocks/>
          </p:cNvSpPr>
          <p:nvPr/>
        </p:nvSpPr>
        <p:spPr>
          <a:xfrm>
            <a:off x="838200" y="2271395"/>
            <a:ext cx="4457700" cy="4586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After anthropometry training</a:t>
            </a:r>
          </a:p>
        </p:txBody>
      </p:sp>
    </p:spTree>
    <p:extLst>
      <p:ext uri="{BB962C8B-B14F-4D97-AF65-F5344CB8AC3E}">
        <p14:creationId xmlns:p14="http://schemas.microsoft.com/office/powerpoint/2010/main" val="30815241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Daily Calibration – Identification </a:t>
            </a:r>
            <a:endParaRPr lang="en-GB" dirty="0"/>
          </a:p>
        </p:txBody>
      </p:sp>
      <p:sp>
        <p:nvSpPr>
          <p:cNvPr id="3" name="Content Placeholder 2"/>
          <p:cNvSpPr>
            <a:spLocks noGrp="1"/>
          </p:cNvSpPr>
          <p:nvPr>
            <p:ph idx="1"/>
          </p:nvPr>
        </p:nvSpPr>
        <p:spPr>
          <a:xfrm>
            <a:off x="838200" y="1825625"/>
            <a:ext cx="10382250" cy="4351338"/>
          </a:xfrm>
        </p:spPr>
        <p:txBody>
          <a:bodyPr/>
          <a:lstStyle/>
          <a:p>
            <a:pPr marL="0" indent="0">
              <a:buNone/>
            </a:pPr>
            <a:r>
              <a:rPr lang="en-GB" dirty="0" smtClean="0"/>
              <a:t>Every day during data collection the team must complete the daily calibration form.</a:t>
            </a:r>
          </a:p>
          <a:p>
            <a:pPr marL="0" indent="0">
              <a:buNone/>
            </a:pPr>
            <a:r>
              <a:rPr lang="en-GB" dirty="0" smtClean="0"/>
              <a:t>The entry of ID numbers of team allows the coordinator to know who is working where and when. </a:t>
            </a:r>
          </a:p>
          <a:p>
            <a:pPr marL="0" indent="0">
              <a:buNone/>
            </a:pPr>
            <a:r>
              <a:rPr lang="en-GB" dirty="0" smtClean="0"/>
              <a:t>Enter the:</a:t>
            </a:r>
            <a:endParaRPr lang="en-GB" dirty="0"/>
          </a:p>
          <a:p>
            <a:r>
              <a:rPr lang="en-GB" dirty="0" smtClean="0"/>
              <a:t>ID of Team Leader</a:t>
            </a:r>
          </a:p>
          <a:p>
            <a:r>
              <a:rPr lang="en-GB" dirty="0" smtClean="0"/>
              <a:t>ID of 1</a:t>
            </a:r>
            <a:r>
              <a:rPr lang="en-GB" baseline="30000" dirty="0" smtClean="0"/>
              <a:t>st</a:t>
            </a:r>
            <a:r>
              <a:rPr lang="en-GB" dirty="0" smtClean="0"/>
              <a:t> Anthropometrist (person who measures most often)</a:t>
            </a:r>
          </a:p>
          <a:p>
            <a:r>
              <a:rPr lang="en-GB" dirty="0" smtClean="0"/>
              <a:t>ID of 2</a:t>
            </a:r>
            <a:r>
              <a:rPr lang="en-GB" baseline="30000" dirty="0" smtClean="0"/>
              <a:t>nd</a:t>
            </a:r>
            <a:r>
              <a:rPr lang="en-GB" dirty="0" smtClean="0"/>
              <a:t> Anthropometrist (person who assists most often)</a:t>
            </a:r>
          </a:p>
          <a:p>
            <a:pPr marL="0" indent="0">
              <a:buNone/>
            </a:pPr>
            <a:r>
              <a:rPr lang="en-GB" dirty="0" smtClean="0"/>
              <a:t>Confirm the team members. </a:t>
            </a:r>
            <a:endParaRPr lang="en-GB" dirty="0"/>
          </a:p>
        </p:txBody>
      </p:sp>
    </p:spTree>
    <p:extLst>
      <p:ext uri="{BB962C8B-B14F-4D97-AF65-F5344CB8AC3E}">
        <p14:creationId xmlns:p14="http://schemas.microsoft.com/office/powerpoint/2010/main" val="3599888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Daily Calibration  </a:t>
            </a:r>
            <a:endParaRPr lang="en-GB" dirty="0"/>
          </a:p>
        </p:txBody>
      </p:sp>
      <p:sp>
        <p:nvSpPr>
          <p:cNvPr id="3" name="Content Placeholder 2"/>
          <p:cNvSpPr>
            <a:spLocks noGrp="1"/>
          </p:cNvSpPr>
          <p:nvPr>
            <p:ph idx="1"/>
          </p:nvPr>
        </p:nvSpPr>
        <p:spPr>
          <a:xfrm>
            <a:off x="838200" y="1825625"/>
            <a:ext cx="6438900" cy="4351338"/>
          </a:xfrm>
        </p:spPr>
        <p:txBody>
          <a:bodyPr>
            <a:normAutofit lnSpcReduction="10000"/>
          </a:bodyPr>
          <a:lstStyle/>
          <a:p>
            <a:pPr marL="0" indent="0">
              <a:buNone/>
            </a:pPr>
            <a:r>
              <a:rPr lang="en-GB" b="1" dirty="0"/>
              <a:t>Cluster </a:t>
            </a:r>
            <a:r>
              <a:rPr lang="en-GB" b="1" dirty="0" smtClean="0"/>
              <a:t>Information</a:t>
            </a:r>
          </a:p>
          <a:p>
            <a:r>
              <a:rPr lang="en-GB" dirty="0" smtClean="0"/>
              <a:t>Number of households in cluster</a:t>
            </a:r>
          </a:p>
          <a:p>
            <a:r>
              <a:rPr lang="en-GB" dirty="0" smtClean="0"/>
              <a:t>Total population of cluster</a:t>
            </a:r>
          </a:p>
          <a:p>
            <a:r>
              <a:rPr lang="en-GB" dirty="0" smtClean="0"/>
              <a:t>Segmentation of cluster (Yes / No)</a:t>
            </a:r>
          </a:p>
          <a:p>
            <a:r>
              <a:rPr lang="en-GB" dirty="0" smtClean="0"/>
              <a:t>Number of households in segment</a:t>
            </a:r>
          </a:p>
          <a:p>
            <a:r>
              <a:rPr lang="en-GB" dirty="0" smtClean="0"/>
              <a:t>Population in segment</a:t>
            </a:r>
            <a:endParaRPr lang="en-GB" dirty="0"/>
          </a:p>
          <a:p>
            <a:pPr marL="0" indent="0">
              <a:buNone/>
            </a:pPr>
            <a:endParaRPr lang="en-GB" dirty="0" smtClean="0"/>
          </a:p>
          <a:p>
            <a:pPr marL="0" indent="0">
              <a:buNone/>
            </a:pPr>
            <a:r>
              <a:rPr lang="en-GB" dirty="0" smtClean="0"/>
              <a:t>Follow the questionnaire and enter the data that are available. </a:t>
            </a:r>
          </a:p>
          <a:p>
            <a:pPr marL="0" indent="0">
              <a:buNone/>
            </a:pPr>
            <a:endParaRPr lang="en-GB" dirty="0"/>
          </a:p>
        </p:txBody>
      </p:sp>
      <p:pic>
        <p:nvPicPr>
          <p:cNvPr id="4" name="Picture 3"/>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7277100" y="177800"/>
            <a:ext cx="4648200" cy="6565900"/>
          </a:xfrm>
          <a:prstGeom prst="rect">
            <a:avLst/>
          </a:prstGeom>
          <a:ln>
            <a:solidFill>
              <a:schemeClr val="tx1"/>
            </a:solidFill>
          </a:ln>
        </p:spPr>
      </p:pic>
    </p:spTree>
    <p:extLst>
      <p:ext uri="{BB962C8B-B14F-4D97-AF65-F5344CB8AC3E}">
        <p14:creationId xmlns:p14="http://schemas.microsoft.com/office/powerpoint/2010/main" val="111311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Daily Calibration</a:t>
            </a:r>
            <a:endParaRPr lang="en-GB" dirty="0"/>
          </a:p>
        </p:txBody>
      </p:sp>
      <p:sp>
        <p:nvSpPr>
          <p:cNvPr id="3" name="Content Placeholder 2"/>
          <p:cNvSpPr>
            <a:spLocks noGrp="1"/>
          </p:cNvSpPr>
          <p:nvPr>
            <p:ph idx="1"/>
          </p:nvPr>
        </p:nvSpPr>
        <p:spPr>
          <a:xfrm>
            <a:off x="838200" y="1825625"/>
            <a:ext cx="7096512" cy="4351338"/>
          </a:xfrm>
        </p:spPr>
        <p:txBody>
          <a:bodyPr/>
          <a:lstStyle/>
          <a:p>
            <a:pPr>
              <a:buNone/>
            </a:pPr>
            <a:r>
              <a:rPr lang="fr-FR" altLang="en-US" dirty="0" err="1" smtClean="0"/>
              <a:t>Before</a:t>
            </a:r>
            <a:r>
              <a:rPr lang="fr-FR" altLang="en-US" dirty="0" smtClean="0"/>
              <a:t> </a:t>
            </a:r>
            <a:r>
              <a:rPr lang="fr-FR" altLang="en-US" dirty="0" err="1" smtClean="0"/>
              <a:t>completing</a:t>
            </a:r>
            <a:r>
              <a:rPr lang="fr-FR" altLang="en-US" dirty="0" smtClean="0"/>
              <a:t> the calibration of </a:t>
            </a:r>
            <a:r>
              <a:rPr lang="fr-FR" altLang="en-US" dirty="0" err="1" smtClean="0"/>
              <a:t>measurement</a:t>
            </a:r>
            <a:r>
              <a:rPr lang="fr-FR" altLang="en-US" dirty="0" smtClean="0"/>
              <a:t> </a:t>
            </a:r>
            <a:r>
              <a:rPr lang="fr-FR" altLang="en-US" dirty="0" err="1" smtClean="0"/>
              <a:t>tools</a:t>
            </a:r>
            <a:r>
              <a:rPr lang="fr-FR" altLang="en-US" dirty="0" smtClean="0"/>
              <a:t>.  </a:t>
            </a:r>
            <a:r>
              <a:rPr lang="fr-FR" altLang="en-US" dirty="0" err="1" smtClean="0"/>
              <a:t>Review</a:t>
            </a:r>
            <a:r>
              <a:rPr lang="fr-FR" altLang="en-US" dirty="0" smtClean="0"/>
              <a:t> all the </a:t>
            </a:r>
            <a:r>
              <a:rPr lang="fr-FR" altLang="en-US" dirty="0" err="1" smtClean="0"/>
              <a:t>anthropometry</a:t>
            </a:r>
            <a:r>
              <a:rPr lang="fr-FR" altLang="en-US" dirty="0" smtClean="0"/>
              <a:t> </a:t>
            </a:r>
            <a:r>
              <a:rPr lang="fr-FR" altLang="en-US" dirty="0" err="1"/>
              <a:t>equipment</a:t>
            </a:r>
            <a:r>
              <a:rPr lang="fr-FR" altLang="en-US" dirty="0"/>
              <a:t> </a:t>
            </a:r>
            <a:r>
              <a:rPr lang="fr-FR" altLang="en-US" dirty="0" smtClean="0"/>
              <a:t>to </a:t>
            </a:r>
            <a:r>
              <a:rPr lang="fr-FR" altLang="en-US" dirty="0" err="1" smtClean="0"/>
              <a:t>ensure</a:t>
            </a:r>
            <a:r>
              <a:rPr lang="fr-FR" altLang="en-US" dirty="0" smtClean="0"/>
              <a:t> </a:t>
            </a:r>
            <a:r>
              <a:rPr lang="fr-FR" altLang="en-US" dirty="0" err="1" smtClean="0"/>
              <a:t>that</a:t>
            </a:r>
            <a:r>
              <a:rPr lang="fr-FR" altLang="en-US" dirty="0" smtClean="0"/>
              <a:t> </a:t>
            </a:r>
            <a:r>
              <a:rPr lang="fr-FR" altLang="en-US" dirty="0" err="1" smtClean="0"/>
              <a:t>it</a:t>
            </a:r>
            <a:r>
              <a:rPr lang="fr-FR" altLang="en-US" dirty="0" smtClean="0"/>
              <a:t> </a:t>
            </a:r>
            <a:r>
              <a:rPr lang="fr-FR" altLang="en-US" dirty="0" err="1" smtClean="0"/>
              <a:t>is</a:t>
            </a:r>
            <a:r>
              <a:rPr lang="fr-FR" altLang="en-US" dirty="0" smtClean="0"/>
              <a:t> </a:t>
            </a:r>
            <a:r>
              <a:rPr lang="fr-FR" altLang="en-US" dirty="0" err="1" smtClean="0"/>
              <a:t>functioning</a:t>
            </a:r>
            <a:r>
              <a:rPr lang="fr-FR" altLang="en-US" dirty="0" smtClean="0"/>
              <a:t> </a:t>
            </a:r>
            <a:r>
              <a:rPr lang="fr-FR" altLang="en-US" dirty="0"/>
              <a:t>and not </a:t>
            </a:r>
            <a:r>
              <a:rPr lang="fr-FR" altLang="en-US" dirty="0" err="1"/>
              <a:t>broken</a:t>
            </a:r>
            <a:r>
              <a:rPr lang="fr-FR" altLang="en-US" dirty="0"/>
              <a:t>. </a:t>
            </a:r>
            <a:endParaRPr lang="fr-FR" altLang="en-US" dirty="0" smtClean="0"/>
          </a:p>
          <a:p>
            <a:pPr>
              <a:buNone/>
            </a:pPr>
            <a:endParaRPr lang="fr-FR" altLang="en-US" dirty="0"/>
          </a:p>
          <a:p>
            <a:pPr>
              <a:buNone/>
            </a:pPr>
            <a:r>
              <a:rPr lang="fr-FR" altLang="en-US" dirty="0" smtClean="0"/>
              <a:t>If </a:t>
            </a:r>
            <a:r>
              <a:rPr lang="fr-FR" altLang="en-US" dirty="0" err="1" smtClean="0"/>
              <a:t>there</a:t>
            </a:r>
            <a:r>
              <a:rPr lang="fr-FR" altLang="en-US" dirty="0" smtClean="0"/>
              <a:t> are </a:t>
            </a:r>
            <a:r>
              <a:rPr lang="fr-FR" altLang="en-US" dirty="0" err="1" smtClean="0"/>
              <a:t>tools</a:t>
            </a:r>
            <a:r>
              <a:rPr lang="fr-FR" altLang="en-US" dirty="0" smtClean="0"/>
              <a:t> </a:t>
            </a:r>
            <a:r>
              <a:rPr lang="fr-FR" altLang="en-US" dirty="0" err="1" smtClean="0"/>
              <a:t>damaged</a:t>
            </a:r>
            <a:r>
              <a:rPr lang="fr-FR" altLang="en-US" dirty="0" smtClean="0"/>
              <a:t> or non-</a:t>
            </a:r>
            <a:r>
              <a:rPr lang="fr-FR" altLang="en-US" dirty="0" err="1" smtClean="0"/>
              <a:t>functioning</a:t>
            </a:r>
            <a:r>
              <a:rPr lang="fr-FR" altLang="en-US" dirty="0" smtClean="0"/>
              <a:t>, exchange the </a:t>
            </a:r>
            <a:r>
              <a:rPr lang="fr-FR" altLang="en-US" dirty="0" err="1" smtClean="0"/>
              <a:t>tool</a:t>
            </a:r>
            <a:r>
              <a:rPr lang="fr-FR" altLang="en-US" dirty="0" smtClean="0"/>
              <a:t> for </a:t>
            </a:r>
            <a:r>
              <a:rPr lang="fr-FR" altLang="en-US" dirty="0" err="1" smtClean="0"/>
              <a:t>your</a:t>
            </a:r>
            <a:r>
              <a:rPr lang="fr-FR" altLang="en-US" dirty="0" smtClean="0"/>
              <a:t> </a:t>
            </a:r>
            <a:r>
              <a:rPr lang="fr-FR" altLang="en-US" dirty="0" err="1" smtClean="0"/>
              <a:t>reserve</a:t>
            </a:r>
            <a:r>
              <a:rPr lang="fr-FR" altLang="en-US" dirty="0" smtClean="0"/>
              <a:t> </a:t>
            </a:r>
            <a:r>
              <a:rPr lang="fr-FR" altLang="en-US" dirty="0" err="1" smtClean="0"/>
              <a:t>tool</a:t>
            </a:r>
            <a:r>
              <a:rPr lang="fr-FR" altLang="en-US" dirty="0" smtClean="0"/>
              <a:t> and </a:t>
            </a:r>
            <a:r>
              <a:rPr lang="fr-FR" altLang="en-US" dirty="0" err="1" smtClean="0"/>
              <a:t>alert</a:t>
            </a:r>
            <a:r>
              <a:rPr lang="fr-FR" altLang="en-US" dirty="0" smtClean="0"/>
              <a:t> the </a:t>
            </a:r>
            <a:r>
              <a:rPr lang="fr-FR" altLang="en-US" dirty="0" err="1" smtClean="0"/>
              <a:t>survey</a:t>
            </a:r>
            <a:r>
              <a:rPr lang="fr-FR" altLang="en-US" dirty="0" smtClean="0"/>
              <a:t> supervision staff. </a:t>
            </a:r>
            <a:endParaRPr lang="fr-FR" altLang="en-US" dirty="0"/>
          </a:p>
        </p:txBody>
      </p:sp>
      <p:pic>
        <p:nvPicPr>
          <p:cNvPr id="5" name="Picture 4" descr="Frayed tap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6656" y="365125"/>
            <a:ext cx="3280519"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01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Roles and Responsibilities</a:t>
            </a:r>
            <a:endParaRPr lang="en-GB" dirty="0"/>
          </a:p>
        </p:txBody>
      </p:sp>
      <p:sp>
        <p:nvSpPr>
          <p:cNvPr id="3" name="Content Placeholder 2"/>
          <p:cNvSpPr>
            <a:spLocks noGrp="1"/>
          </p:cNvSpPr>
          <p:nvPr>
            <p:ph idx="1"/>
          </p:nvPr>
        </p:nvSpPr>
        <p:spPr>
          <a:xfrm>
            <a:off x="838200" y="1690687"/>
            <a:ext cx="10515600" cy="4929053"/>
          </a:xfrm>
        </p:spPr>
        <p:txBody>
          <a:bodyPr>
            <a:normAutofit/>
          </a:bodyPr>
          <a:lstStyle/>
          <a:p>
            <a:pPr marL="0" indent="0">
              <a:buNone/>
            </a:pPr>
            <a:r>
              <a:rPr lang="en-GB" b="1" dirty="0" smtClean="0"/>
              <a:t>Trainees</a:t>
            </a:r>
            <a:r>
              <a:rPr lang="en-GB" dirty="0" smtClean="0"/>
              <a:t> will </a:t>
            </a:r>
            <a:r>
              <a:rPr lang="en-GB" dirty="0"/>
              <a:t>be trained and tested </a:t>
            </a:r>
            <a:r>
              <a:rPr lang="en-GB" dirty="0" smtClean="0"/>
              <a:t>together </a:t>
            </a:r>
            <a:r>
              <a:rPr lang="en-GB" dirty="0"/>
              <a:t>at the training site.  </a:t>
            </a:r>
            <a:r>
              <a:rPr lang="en-GB" dirty="0" smtClean="0"/>
              <a:t>Only the trainees with the demonstrated competences and skills will be hired. </a:t>
            </a:r>
          </a:p>
          <a:p>
            <a:pPr marL="0" indent="0">
              <a:buNone/>
            </a:pPr>
            <a:r>
              <a:rPr lang="en-GB" b="1" dirty="0" smtClean="0"/>
              <a:t>Survey teams </a:t>
            </a:r>
            <a:r>
              <a:rPr lang="en-GB" dirty="0"/>
              <a:t>will be </a:t>
            </a:r>
            <a:r>
              <a:rPr lang="en-GB" dirty="0" smtClean="0"/>
              <a:t>formed. After training, survey teams will go directly to collect data in the field. Each team will </a:t>
            </a:r>
            <a:r>
              <a:rPr lang="en-GB" dirty="0"/>
              <a:t>complete </a:t>
            </a:r>
            <a:r>
              <a:rPr lang="en-GB" dirty="0" smtClean="0"/>
              <a:t>about 20 interviews per cluster. The </a:t>
            </a:r>
            <a:r>
              <a:rPr lang="en-GB" dirty="0"/>
              <a:t>team leader </a:t>
            </a:r>
            <a:r>
              <a:rPr lang="en-GB" dirty="0" smtClean="0"/>
              <a:t>will ensure that data are correctly entered, saved and sent from device to server on a daily basis. </a:t>
            </a:r>
          </a:p>
          <a:p>
            <a:pPr marL="0" indent="0">
              <a:buNone/>
            </a:pPr>
            <a:r>
              <a:rPr lang="en-GB" b="1" dirty="0" smtClean="0"/>
              <a:t>Supervisors and Survey Coordinator </a:t>
            </a:r>
            <a:r>
              <a:rPr lang="en-GB" dirty="0" smtClean="0"/>
              <a:t>will ensure that all teams are well trained and follow the survey methods closely. Supervisors and survey coordinator will be in the field with the teams throughout data collection and provide regular feedback to ensure data quality. </a:t>
            </a:r>
            <a:endParaRPr lang="en-GB" b="1" dirty="0"/>
          </a:p>
          <a:p>
            <a:pPr marL="0" indent="0">
              <a:buNone/>
            </a:pPr>
            <a:endParaRPr lang="en-GB" dirty="0"/>
          </a:p>
        </p:txBody>
      </p:sp>
    </p:spTree>
    <p:extLst>
      <p:ext uri="{BB962C8B-B14F-4D97-AF65-F5344CB8AC3E}">
        <p14:creationId xmlns:p14="http://schemas.microsoft.com/office/powerpoint/2010/main" val="2124649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Daily Calibration</a:t>
            </a:r>
            <a:endParaRPr lang="en-GB" dirty="0"/>
          </a:p>
        </p:txBody>
      </p:sp>
      <p:sp>
        <p:nvSpPr>
          <p:cNvPr id="3" name="Content Placeholder 2"/>
          <p:cNvSpPr>
            <a:spLocks noGrp="1"/>
          </p:cNvSpPr>
          <p:nvPr>
            <p:ph idx="1"/>
          </p:nvPr>
        </p:nvSpPr>
        <p:spPr>
          <a:xfrm>
            <a:off x="838200" y="1825625"/>
            <a:ext cx="7096512" cy="4600575"/>
          </a:xfrm>
        </p:spPr>
        <p:txBody>
          <a:bodyPr>
            <a:normAutofit lnSpcReduction="10000"/>
          </a:bodyPr>
          <a:lstStyle/>
          <a:p>
            <a:pPr marL="0" indent="0">
              <a:buNone/>
            </a:pPr>
            <a:r>
              <a:rPr lang="en-GB" dirty="0" smtClean="0"/>
              <a:t>To complete the daily calibration, record the ID number of tool. </a:t>
            </a:r>
          </a:p>
          <a:p>
            <a:pPr marL="0" indent="0">
              <a:buNone/>
            </a:pPr>
            <a:r>
              <a:rPr lang="en-GB" dirty="0" smtClean="0"/>
              <a:t>Every height board, scale and MUAC strip is numbered. </a:t>
            </a:r>
          </a:p>
          <a:p>
            <a:pPr marL="0" indent="0">
              <a:buNone/>
            </a:pPr>
            <a:r>
              <a:rPr lang="en-GB" dirty="0" smtClean="0"/>
              <a:t>Measure the tool with its provided standard length, weight or circumference. </a:t>
            </a:r>
          </a:p>
          <a:p>
            <a:pPr marL="0" indent="0">
              <a:buNone/>
            </a:pPr>
            <a:r>
              <a:rPr lang="en-GB" dirty="0" smtClean="0"/>
              <a:t>Record the measure in the daily calibration form. </a:t>
            </a:r>
          </a:p>
          <a:p>
            <a:pPr marL="0" indent="0">
              <a:buNone/>
            </a:pPr>
            <a:r>
              <a:rPr lang="en-GB" dirty="0" smtClean="0"/>
              <a:t>MUAC strips become creased and damaged easily.  Exchange the MUAC strips on a daily basis if they are slightly creased or damaged. </a:t>
            </a:r>
            <a:endParaRPr lang="en-GB"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59436" y="155575"/>
            <a:ext cx="2665814" cy="6473825"/>
          </a:xfrm>
          <a:prstGeom prst="rect">
            <a:avLst/>
          </a:prstGeom>
          <a:ln>
            <a:solidFill>
              <a:schemeClr val="accent1">
                <a:shade val="50000"/>
              </a:schemeClr>
            </a:solidFill>
          </a:ln>
        </p:spPr>
      </p:pic>
      <p:cxnSp>
        <p:nvCxnSpPr>
          <p:cNvPr id="6" name="Straight Arrow Connector 5"/>
          <p:cNvCxnSpPr/>
          <p:nvPr/>
        </p:nvCxnSpPr>
        <p:spPr>
          <a:xfrm flipH="1">
            <a:off x="10312400" y="1359456"/>
            <a:ext cx="495300" cy="255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886168" y="1117640"/>
            <a:ext cx="553357" cy="369332"/>
          </a:xfrm>
          <a:prstGeom prst="rect">
            <a:avLst/>
          </a:prstGeom>
        </p:spPr>
        <p:txBody>
          <a:bodyPr wrap="none">
            <a:spAutoFit/>
          </a:bodyPr>
          <a:lstStyle/>
          <a:p>
            <a:r>
              <a:rPr lang="en-GB" dirty="0" smtClean="0"/>
              <a:t>ID #</a:t>
            </a:r>
            <a:endParaRPr lang="fr-BE" dirty="0"/>
          </a:p>
        </p:txBody>
      </p:sp>
    </p:spTree>
    <p:extLst>
      <p:ext uri="{BB962C8B-B14F-4D97-AF65-F5344CB8AC3E}">
        <p14:creationId xmlns:p14="http://schemas.microsoft.com/office/powerpoint/2010/main" val="1092695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Household Questionnaire</a:t>
            </a:r>
            <a:endParaRPr lang="en-GB" dirty="0"/>
          </a:p>
        </p:txBody>
      </p:sp>
      <p:sp>
        <p:nvSpPr>
          <p:cNvPr id="3" name="Content Placeholder 2"/>
          <p:cNvSpPr>
            <a:spLocks noGrp="1"/>
          </p:cNvSpPr>
          <p:nvPr>
            <p:ph idx="1"/>
          </p:nvPr>
        </p:nvSpPr>
        <p:spPr>
          <a:xfrm>
            <a:off x="838200" y="1825625"/>
            <a:ext cx="10515600" cy="4351338"/>
          </a:xfrm>
        </p:spPr>
        <p:txBody>
          <a:bodyPr/>
          <a:lstStyle/>
          <a:p>
            <a:pPr marL="0" indent="0">
              <a:buNone/>
            </a:pPr>
            <a:r>
              <a:rPr lang="en-GB" dirty="0" smtClean="0"/>
              <a:t>Identification variables</a:t>
            </a:r>
          </a:p>
          <a:p>
            <a:r>
              <a:rPr lang="en-GB" dirty="0" smtClean="0"/>
              <a:t>Team leader ID #  - The team leader is responsible for the work of the team, so the team leader ID is always used to identify the team.  </a:t>
            </a:r>
          </a:p>
          <a:p>
            <a:r>
              <a:rPr lang="en-GB" dirty="0" smtClean="0"/>
              <a:t>First Administrative Area – Select the name of the region, province or county </a:t>
            </a:r>
          </a:p>
          <a:p>
            <a:r>
              <a:rPr lang="en-GB" dirty="0" smtClean="0"/>
              <a:t>Cluster number – this number will be available on the cluster assignment sheet and the cluster map</a:t>
            </a:r>
            <a:endParaRPr lang="en-GB" dirty="0"/>
          </a:p>
        </p:txBody>
      </p:sp>
    </p:spTree>
    <p:extLst>
      <p:ext uri="{BB962C8B-B14F-4D97-AF65-F5344CB8AC3E}">
        <p14:creationId xmlns:p14="http://schemas.microsoft.com/office/powerpoint/2010/main" val="2055564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Household Questionnaire</a:t>
            </a:r>
            <a:endParaRPr lang="en-GB" dirty="0"/>
          </a:p>
        </p:txBody>
      </p:sp>
      <p:sp>
        <p:nvSpPr>
          <p:cNvPr id="3" name="Content Placeholder 2"/>
          <p:cNvSpPr>
            <a:spLocks noGrp="1"/>
          </p:cNvSpPr>
          <p:nvPr>
            <p:ph idx="1"/>
          </p:nvPr>
        </p:nvSpPr>
        <p:spPr>
          <a:xfrm>
            <a:off x="838200" y="1825625"/>
            <a:ext cx="10515600" cy="4351338"/>
          </a:xfrm>
        </p:spPr>
        <p:txBody>
          <a:bodyPr/>
          <a:lstStyle/>
          <a:p>
            <a:pPr marL="0" indent="0">
              <a:buNone/>
            </a:pPr>
            <a:r>
              <a:rPr lang="en-GB" dirty="0"/>
              <a:t>Approach the door to the household, concession or building. Record the household number(s) on the door with chalk. Circle the household number(s) selected for interview. </a:t>
            </a:r>
            <a:endParaRPr lang="en-GB" dirty="0" smtClean="0"/>
          </a:p>
          <a:p>
            <a:r>
              <a:rPr lang="en-GB" dirty="0" smtClean="0"/>
              <a:t>If no household is selected, continue to the next household. </a:t>
            </a:r>
          </a:p>
          <a:p>
            <a:r>
              <a:rPr lang="en-GB" dirty="0" smtClean="0"/>
              <a:t>If there is a household selected – record the GPS outside the door </a:t>
            </a:r>
          </a:p>
          <a:p>
            <a:r>
              <a:rPr lang="en-GB" dirty="0" smtClean="0"/>
              <a:t>Identify the head of the household or adult and request consent to conduct the interview.</a:t>
            </a:r>
          </a:p>
          <a:p>
            <a:pPr marL="457200" lvl="1" indent="0">
              <a:buNone/>
            </a:pPr>
            <a:endParaRPr lang="en-GB" dirty="0"/>
          </a:p>
        </p:txBody>
      </p:sp>
    </p:spTree>
    <p:extLst>
      <p:ext uri="{BB962C8B-B14F-4D97-AF65-F5344CB8AC3E}">
        <p14:creationId xmlns:p14="http://schemas.microsoft.com/office/powerpoint/2010/main" val="1224761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Household Questionnaire</a:t>
            </a:r>
            <a:endParaRPr lang="en-GB" dirty="0"/>
          </a:p>
        </p:txBody>
      </p:sp>
      <p:sp>
        <p:nvSpPr>
          <p:cNvPr id="3" name="Content Placeholder 2"/>
          <p:cNvSpPr>
            <a:spLocks noGrp="1"/>
          </p:cNvSpPr>
          <p:nvPr>
            <p:ph idx="1"/>
          </p:nvPr>
        </p:nvSpPr>
        <p:spPr>
          <a:xfrm>
            <a:off x="838200" y="1825625"/>
            <a:ext cx="6992144" cy="4351338"/>
          </a:xfrm>
        </p:spPr>
        <p:txBody>
          <a:bodyPr/>
          <a:lstStyle/>
          <a:p>
            <a:pPr marL="0" indent="0">
              <a:buNone/>
            </a:pPr>
            <a:r>
              <a:rPr lang="en-GB" dirty="0" smtClean="0"/>
              <a:t>On the page labelled </a:t>
            </a:r>
          </a:p>
          <a:p>
            <a:pPr marL="0" indent="0">
              <a:buNone/>
            </a:pPr>
            <a:r>
              <a:rPr lang="en-GB" dirty="0" smtClean="0"/>
              <a:t>CURRENT HOUSEHOLD MEMBERS:  Please complete the following questions all household members.</a:t>
            </a:r>
          </a:p>
          <a:p>
            <a:r>
              <a:rPr lang="en-GB" dirty="0" smtClean="0"/>
              <a:t>Click the arrow on the lower right corner</a:t>
            </a:r>
          </a:p>
          <a:p>
            <a:r>
              <a:rPr lang="en-GB" dirty="0" smtClean="0"/>
              <a:t>At the prompt Add New Group? Add a new “Household Members” group? </a:t>
            </a:r>
          </a:p>
          <a:p>
            <a:r>
              <a:rPr lang="en-GB" dirty="0" smtClean="0"/>
              <a:t>Click Add Group</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30344" y="342900"/>
            <a:ext cx="3917156" cy="6267450"/>
          </a:xfrm>
          <a:prstGeom prst="rect">
            <a:avLst/>
          </a:prstGeom>
        </p:spPr>
      </p:pic>
    </p:spTree>
    <p:extLst>
      <p:ext uri="{BB962C8B-B14F-4D97-AF65-F5344CB8AC3E}">
        <p14:creationId xmlns:p14="http://schemas.microsoft.com/office/powerpoint/2010/main" val="1233751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Household Questionnaire</a:t>
            </a:r>
            <a:endParaRPr lang="en-GB" dirty="0"/>
          </a:p>
        </p:txBody>
      </p:sp>
      <p:sp>
        <p:nvSpPr>
          <p:cNvPr id="3" name="Content Placeholder 2"/>
          <p:cNvSpPr>
            <a:spLocks noGrp="1"/>
          </p:cNvSpPr>
          <p:nvPr>
            <p:ph idx="1"/>
          </p:nvPr>
        </p:nvSpPr>
        <p:spPr>
          <a:xfrm>
            <a:off x="838200" y="1825624"/>
            <a:ext cx="6992144" cy="4518025"/>
          </a:xfrm>
        </p:spPr>
        <p:txBody>
          <a:bodyPr>
            <a:normAutofit/>
          </a:bodyPr>
          <a:lstStyle/>
          <a:p>
            <a:pPr marL="0" indent="0">
              <a:buNone/>
            </a:pPr>
            <a:r>
              <a:rPr lang="en-GB" dirty="0" smtClean="0"/>
              <a:t>On the household member data entry page, enter: </a:t>
            </a:r>
          </a:p>
          <a:p>
            <a:r>
              <a:rPr lang="en-GB" dirty="0" smtClean="0"/>
              <a:t>Name or nickname. This is only for you to identify the person in the household.  It will be deleted from the data later. </a:t>
            </a:r>
          </a:p>
          <a:p>
            <a:r>
              <a:rPr lang="en-GB" dirty="0" smtClean="0"/>
              <a:t>Gender of household member</a:t>
            </a:r>
          </a:p>
          <a:p>
            <a:r>
              <a:rPr lang="en-GB" u="sng" dirty="0" smtClean="0"/>
              <a:t>Age in completed years </a:t>
            </a:r>
            <a:r>
              <a:rPr lang="en-GB" dirty="0" smtClean="0"/>
              <a:t>of the household member</a:t>
            </a:r>
          </a:p>
          <a:p>
            <a:r>
              <a:rPr lang="en-GB" dirty="0" smtClean="0"/>
              <a:t>Did he/she join the household during the recall period ?</a:t>
            </a:r>
          </a:p>
          <a:p>
            <a:endParaRPr lang="en-GB" dirty="0" smtClean="0"/>
          </a:p>
          <a:p>
            <a:endParaRPr lang="en-GB" dirty="0"/>
          </a:p>
          <a:p>
            <a:pPr marL="0" indent="0">
              <a:buNone/>
            </a:pPr>
            <a:endParaRPr lang="en-GB" dirty="0" smtClean="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3015" y="327025"/>
            <a:ext cx="3903265" cy="6245225"/>
          </a:xfrm>
          <a:prstGeom prst="rect">
            <a:avLst/>
          </a:prstGeom>
          <a:ln>
            <a:solidFill>
              <a:schemeClr val="tx1"/>
            </a:solidFill>
          </a:ln>
        </p:spPr>
      </p:pic>
    </p:spTree>
    <p:extLst>
      <p:ext uri="{BB962C8B-B14F-4D97-AF65-F5344CB8AC3E}">
        <p14:creationId xmlns:p14="http://schemas.microsoft.com/office/powerpoint/2010/main" val="2843556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Household Questionnaire</a:t>
            </a:r>
            <a:endParaRPr lang="en-GB" dirty="0"/>
          </a:p>
        </p:txBody>
      </p:sp>
      <p:sp>
        <p:nvSpPr>
          <p:cNvPr id="3" name="Content Placeholder 2"/>
          <p:cNvSpPr>
            <a:spLocks noGrp="1"/>
          </p:cNvSpPr>
          <p:nvPr>
            <p:ph idx="1"/>
          </p:nvPr>
        </p:nvSpPr>
        <p:spPr>
          <a:xfrm>
            <a:off x="838200" y="1825624"/>
            <a:ext cx="6992144" cy="4784725"/>
          </a:xfrm>
        </p:spPr>
        <p:txBody>
          <a:bodyPr>
            <a:normAutofit/>
          </a:bodyPr>
          <a:lstStyle/>
          <a:p>
            <a:pPr marL="0" indent="0">
              <a:buNone/>
            </a:pPr>
            <a:r>
              <a:rPr lang="en-GB" dirty="0" smtClean="0"/>
              <a:t>To add another member, click on the arrow on the lower right corner of the screen.  Click on Add One More Group?  </a:t>
            </a:r>
          </a:p>
          <a:p>
            <a:pPr marL="0" indent="0">
              <a:buNone/>
            </a:pPr>
            <a:r>
              <a:rPr lang="en-GB" dirty="0" smtClean="0"/>
              <a:t>In the household listing, list members in the order below:</a:t>
            </a:r>
          </a:p>
          <a:p>
            <a:r>
              <a:rPr lang="en-GB" dirty="0"/>
              <a:t>H</a:t>
            </a:r>
            <a:r>
              <a:rPr lang="en-GB" dirty="0" smtClean="0"/>
              <a:t>ead of household</a:t>
            </a:r>
          </a:p>
          <a:p>
            <a:r>
              <a:rPr lang="en-GB" dirty="0" smtClean="0"/>
              <a:t>His or her partner</a:t>
            </a:r>
          </a:p>
          <a:p>
            <a:r>
              <a:rPr lang="en-GB" dirty="0" smtClean="0"/>
              <a:t>Children of head of the household</a:t>
            </a:r>
          </a:p>
          <a:p>
            <a:r>
              <a:rPr lang="en-GB" dirty="0" smtClean="0"/>
              <a:t>Other older household members</a:t>
            </a:r>
          </a:p>
          <a:p>
            <a:r>
              <a:rPr lang="en-GB" dirty="0" smtClean="0"/>
              <a:t>Other younger household members </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0344" y="342900"/>
            <a:ext cx="3917156" cy="6267450"/>
          </a:xfrm>
          <a:prstGeom prst="rect">
            <a:avLst/>
          </a:prstGeom>
        </p:spPr>
      </p:pic>
    </p:spTree>
    <p:extLst>
      <p:ext uri="{BB962C8B-B14F-4D97-AF65-F5344CB8AC3E}">
        <p14:creationId xmlns:p14="http://schemas.microsoft.com/office/powerpoint/2010/main" val="3252773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Levels of Questionnaire</a:t>
            </a:r>
            <a:endParaRPr lang="fr-BE" dirty="0"/>
          </a:p>
        </p:txBody>
      </p:sp>
      <p:sp>
        <p:nvSpPr>
          <p:cNvPr id="3" name="Content Placeholder 2"/>
          <p:cNvSpPr>
            <a:spLocks noGrp="1"/>
          </p:cNvSpPr>
          <p:nvPr>
            <p:ph idx="1"/>
          </p:nvPr>
        </p:nvSpPr>
        <p:spPr>
          <a:xfrm>
            <a:off x="838200" y="1825625"/>
            <a:ext cx="6781800" cy="4351338"/>
          </a:xfrm>
        </p:spPr>
        <p:txBody>
          <a:bodyPr/>
          <a:lstStyle/>
          <a:p>
            <a:pPr marL="0" indent="0">
              <a:buNone/>
            </a:pPr>
            <a:r>
              <a:rPr lang="en-US" dirty="0" smtClean="0"/>
              <a:t>The Add New Group is the most complex detail in ODK Collect. </a:t>
            </a:r>
          </a:p>
          <a:p>
            <a:pPr marL="0" indent="0">
              <a:buNone/>
            </a:pPr>
            <a:r>
              <a:rPr lang="en-US" dirty="0" smtClean="0"/>
              <a:t>This function is used for collecting repeated data such as for a list of household members. </a:t>
            </a:r>
          </a:p>
          <a:p>
            <a:pPr marL="0" indent="0">
              <a:buNone/>
            </a:pPr>
            <a:r>
              <a:rPr lang="en-US" dirty="0" smtClean="0"/>
              <a:t>In ODK terminology, you </a:t>
            </a:r>
            <a:r>
              <a:rPr lang="en-US" u="sng" dirty="0" smtClean="0"/>
              <a:t>go down into a list</a:t>
            </a:r>
            <a:r>
              <a:rPr lang="en-US" dirty="0" smtClean="0"/>
              <a:t>, and you </a:t>
            </a:r>
            <a:r>
              <a:rPr lang="en-US" u="sng" dirty="0" smtClean="0"/>
              <a:t>go up </a:t>
            </a:r>
            <a:r>
              <a:rPr lang="en-US" dirty="0" smtClean="0"/>
              <a:t>to return to the main questionnaire. </a:t>
            </a:r>
          </a:p>
          <a:p>
            <a:pPr marL="0" indent="0">
              <a:buNone/>
            </a:pPr>
            <a:r>
              <a:rPr lang="en-US" dirty="0" smtClean="0"/>
              <a:t>When you click on the arrow on the top right of the screen, you can go down into a list and go up to the main questionnaire. </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9629" y="268165"/>
            <a:ext cx="3943350" cy="6309360"/>
          </a:xfrm>
          <a:prstGeom prst="rect">
            <a:avLst/>
          </a:prstGeom>
          <a:ln>
            <a:solidFill>
              <a:schemeClr val="tx1"/>
            </a:solidFill>
          </a:ln>
        </p:spPr>
      </p:pic>
    </p:spTree>
    <p:extLst>
      <p:ext uri="{BB962C8B-B14F-4D97-AF65-F5344CB8AC3E}">
        <p14:creationId xmlns:p14="http://schemas.microsoft.com/office/powerpoint/2010/main" val="1920196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Household Questionnaire</a:t>
            </a:r>
            <a:endParaRPr lang="en-GB" dirty="0"/>
          </a:p>
        </p:txBody>
      </p:sp>
      <p:sp>
        <p:nvSpPr>
          <p:cNvPr id="3" name="Content Placeholder 2"/>
          <p:cNvSpPr>
            <a:spLocks noGrp="1"/>
          </p:cNvSpPr>
          <p:nvPr>
            <p:ph idx="1"/>
          </p:nvPr>
        </p:nvSpPr>
        <p:spPr>
          <a:xfrm>
            <a:off x="838200" y="1825624"/>
            <a:ext cx="6992144" cy="4784725"/>
          </a:xfrm>
        </p:spPr>
        <p:txBody>
          <a:bodyPr>
            <a:normAutofit/>
          </a:bodyPr>
          <a:lstStyle/>
          <a:p>
            <a:pPr marL="0" indent="0">
              <a:buNone/>
            </a:pPr>
            <a:r>
              <a:rPr lang="en-GB" dirty="0" smtClean="0"/>
              <a:t>If you make a mistake in the household listing and want to remove a household member: </a:t>
            </a:r>
          </a:p>
          <a:p>
            <a:pPr marL="0" indent="0">
              <a:buNone/>
            </a:pPr>
            <a:r>
              <a:rPr lang="en-GB" dirty="0" smtClean="0"/>
              <a:t>Go to the data entry page for the household member that you would like to remove. </a:t>
            </a:r>
          </a:p>
          <a:p>
            <a:pPr marL="0" indent="0">
              <a:buNone/>
            </a:pPr>
            <a:r>
              <a:rPr lang="en-GB" dirty="0" smtClean="0"/>
              <a:t>Long click on the name or any variable on the page. </a:t>
            </a:r>
          </a:p>
          <a:p>
            <a:pPr marL="0" indent="0">
              <a:buNone/>
            </a:pPr>
            <a:r>
              <a:rPr lang="en-GB" dirty="0" smtClean="0"/>
              <a:t>At the Edit Prompt</a:t>
            </a:r>
          </a:p>
          <a:p>
            <a:r>
              <a:rPr lang="en-GB" dirty="0" smtClean="0"/>
              <a:t>Click Remove group</a:t>
            </a:r>
          </a:p>
          <a:p>
            <a:pPr marL="0" indent="0">
              <a:buNone/>
            </a:pPr>
            <a:r>
              <a:rPr lang="en-GB" dirty="0" smtClean="0"/>
              <a:t>At the Remove this Group?  prompt</a:t>
            </a:r>
          </a:p>
          <a:p>
            <a:r>
              <a:rPr lang="en-GB" dirty="0" smtClean="0"/>
              <a:t>Click Remove group – to confirm</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18437" y="292894"/>
            <a:ext cx="3940969" cy="6305550"/>
          </a:xfrm>
          <a:prstGeom prst="rect">
            <a:avLst/>
          </a:prstGeom>
        </p:spPr>
      </p:pic>
    </p:spTree>
    <p:extLst>
      <p:ext uri="{BB962C8B-B14F-4D97-AF65-F5344CB8AC3E}">
        <p14:creationId xmlns:p14="http://schemas.microsoft.com/office/powerpoint/2010/main" val="1753243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Household Questionnaire</a:t>
            </a:r>
            <a:endParaRPr lang="en-GB" dirty="0"/>
          </a:p>
        </p:txBody>
      </p:sp>
      <p:sp>
        <p:nvSpPr>
          <p:cNvPr id="3" name="Content Placeholder 2"/>
          <p:cNvSpPr>
            <a:spLocks noGrp="1"/>
          </p:cNvSpPr>
          <p:nvPr>
            <p:ph idx="1"/>
          </p:nvPr>
        </p:nvSpPr>
        <p:spPr>
          <a:xfrm>
            <a:off x="838200" y="1825625"/>
            <a:ext cx="10909300" cy="4351338"/>
          </a:xfrm>
        </p:spPr>
        <p:txBody>
          <a:bodyPr>
            <a:normAutofit lnSpcReduction="10000"/>
          </a:bodyPr>
          <a:lstStyle/>
          <a:p>
            <a:pPr marL="0" indent="0">
              <a:buNone/>
            </a:pPr>
            <a:r>
              <a:rPr lang="en-GB" dirty="0" smtClean="0"/>
              <a:t>After completing the household listing (current household members), following the questionnaire, ask the head of household or respondent politely about </a:t>
            </a:r>
          </a:p>
          <a:p>
            <a:r>
              <a:rPr lang="en-GB" dirty="0" smtClean="0"/>
              <a:t>Household members who moved away (recall period)</a:t>
            </a:r>
          </a:p>
          <a:p>
            <a:r>
              <a:rPr lang="en-GB" dirty="0" smtClean="0"/>
              <a:t>Household members who died (recall period)</a:t>
            </a:r>
          </a:p>
          <a:p>
            <a:pPr marL="0" indent="0">
              <a:buNone/>
            </a:pPr>
            <a:endParaRPr lang="en-GB" dirty="0"/>
          </a:p>
          <a:p>
            <a:pPr marL="0" indent="0">
              <a:buNone/>
            </a:pPr>
            <a:r>
              <a:rPr lang="en-GB" dirty="0" smtClean="0"/>
              <a:t>Make a list of all household members who moved away during the recall period using the Add New Group, similar to the household listing. </a:t>
            </a:r>
          </a:p>
          <a:p>
            <a:pPr marL="0" indent="0">
              <a:buNone/>
            </a:pPr>
            <a:r>
              <a:rPr lang="en-GB" dirty="0"/>
              <a:t>Make a list of all household members who </a:t>
            </a:r>
            <a:r>
              <a:rPr lang="en-GB" dirty="0" smtClean="0"/>
              <a:t>died during </a:t>
            </a:r>
            <a:r>
              <a:rPr lang="en-GB" dirty="0"/>
              <a:t>the recall period </a:t>
            </a:r>
            <a:r>
              <a:rPr lang="en-GB" dirty="0" smtClean="0"/>
              <a:t>always using </a:t>
            </a:r>
            <a:r>
              <a:rPr lang="en-GB" dirty="0"/>
              <a:t>the Add New </a:t>
            </a:r>
            <a:r>
              <a:rPr lang="en-GB" dirty="0" smtClean="0"/>
              <a:t>Group function. </a:t>
            </a:r>
            <a:endParaRPr lang="en-GB" dirty="0"/>
          </a:p>
        </p:txBody>
      </p:sp>
    </p:spTree>
    <p:extLst>
      <p:ext uri="{BB962C8B-B14F-4D97-AF65-F5344CB8AC3E}">
        <p14:creationId xmlns:p14="http://schemas.microsoft.com/office/powerpoint/2010/main" val="1229672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Child Section</a:t>
            </a:r>
            <a:endParaRPr lang="en-GB" dirty="0"/>
          </a:p>
        </p:txBody>
      </p:sp>
      <p:sp>
        <p:nvSpPr>
          <p:cNvPr id="3" name="Content Placeholder 2"/>
          <p:cNvSpPr>
            <a:spLocks noGrp="1"/>
          </p:cNvSpPr>
          <p:nvPr>
            <p:ph idx="1"/>
          </p:nvPr>
        </p:nvSpPr>
        <p:spPr>
          <a:xfrm>
            <a:off x="838200" y="1825625"/>
            <a:ext cx="7004844" cy="4351338"/>
          </a:xfrm>
        </p:spPr>
        <p:txBody>
          <a:bodyPr>
            <a:normAutofit/>
          </a:bodyPr>
          <a:lstStyle/>
          <a:p>
            <a:pPr marL="0" indent="0">
              <a:buNone/>
            </a:pPr>
            <a:r>
              <a:rPr lang="en-GB" dirty="0" smtClean="0"/>
              <a:t>The children from the household listing are automatically selected for questions in the child section. </a:t>
            </a:r>
          </a:p>
          <a:p>
            <a:pPr marL="0" indent="0">
              <a:buNone/>
            </a:pPr>
            <a:r>
              <a:rPr lang="en-GB" dirty="0" smtClean="0"/>
              <a:t>More precise age information is needed for all children 5 years or younger. </a:t>
            </a:r>
          </a:p>
          <a:p>
            <a:pPr marL="0" indent="0">
              <a:buNone/>
            </a:pPr>
            <a:r>
              <a:rPr lang="en-GB" dirty="0" smtClean="0"/>
              <a:t>Ask the respondent for a birth certificate or any record with the birthdate recorded.  Verify that the birth date is correct. </a:t>
            </a:r>
          </a:p>
          <a:p>
            <a:pPr marL="0" indent="0">
              <a:buNone/>
            </a:pPr>
            <a:r>
              <a:rPr lang="en-GB" dirty="0" smtClean="0"/>
              <a:t>Enter the birthdate with the date slider.  Be careful not to enter the wrong date. </a:t>
            </a:r>
          </a:p>
          <a:p>
            <a:pPr marL="0" indent="0">
              <a:buNone/>
            </a:pPr>
            <a:endParaRPr lang="en-GB"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52780" y="271146"/>
            <a:ext cx="3794720" cy="6071552"/>
          </a:xfrm>
          <a:prstGeom prst="rect">
            <a:avLst/>
          </a:prstGeom>
          <a:ln>
            <a:solidFill>
              <a:schemeClr val="tx1"/>
            </a:solidFill>
          </a:ln>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971830" y="2086492"/>
            <a:ext cx="3774693" cy="2790308"/>
          </a:xfrm>
          <a:prstGeom prst="rect">
            <a:avLst/>
          </a:prstGeom>
        </p:spPr>
      </p:pic>
    </p:spTree>
    <p:extLst>
      <p:ext uri="{BB962C8B-B14F-4D97-AF65-F5344CB8AC3E}">
        <p14:creationId xmlns:p14="http://schemas.microsoft.com/office/powerpoint/2010/main" val="3329400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rules of survey</a:t>
            </a:r>
            <a:endParaRPr lang="en-GB" dirty="0"/>
          </a:p>
        </p:txBody>
      </p:sp>
      <p:sp>
        <p:nvSpPr>
          <p:cNvPr id="3" name="Content Placeholder 2"/>
          <p:cNvSpPr>
            <a:spLocks noGrp="1"/>
          </p:cNvSpPr>
          <p:nvPr>
            <p:ph idx="1"/>
          </p:nvPr>
        </p:nvSpPr>
        <p:spPr>
          <a:xfrm>
            <a:off x="838200" y="1825625"/>
            <a:ext cx="11049000" cy="4351338"/>
          </a:xfrm>
        </p:spPr>
        <p:txBody>
          <a:bodyPr/>
          <a:lstStyle/>
          <a:p>
            <a:r>
              <a:rPr lang="en-GB" dirty="0"/>
              <a:t>Do not record data on to paper and later onto mobile </a:t>
            </a:r>
            <a:r>
              <a:rPr lang="en-GB" dirty="0" smtClean="0"/>
              <a:t>device.</a:t>
            </a:r>
            <a:endParaRPr lang="en-GB" dirty="0"/>
          </a:p>
          <a:p>
            <a:r>
              <a:rPr lang="en-GB" dirty="0" smtClean="0"/>
              <a:t>Always enter data directly onto the mobile device. </a:t>
            </a:r>
          </a:p>
          <a:p>
            <a:pPr lvl="1"/>
            <a:r>
              <a:rPr lang="en-GB" dirty="0" smtClean="0"/>
              <a:t>Mention any possible exceptions (Households with 30 plus members)</a:t>
            </a:r>
          </a:p>
          <a:p>
            <a:r>
              <a:rPr lang="en-GB" dirty="0" smtClean="0"/>
              <a:t>If the survey team notes any special conditions or issues with the interview, record the issue in the final comments section on the ODK questionnaire. </a:t>
            </a:r>
          </a:p>
          <a:p>
            <a:r>
              <a:rPr lang="en-GB" dirty="0" smtClean="0"/>
              <a:t>Do not invent or misrepresent any information recorded in the household interview. </a:t>
            </a:r>
          </a:p>
          <a:p>
            <a:pPr lvl="1"/>
            <a:r>
              <a:rPr lang="en-GB" dirty="0" smtClean="0"/>
              <a:t>If survey team is found to have invented or falsified information, they will be dismissed. </a:t>
            </a:r>
          </a:p>
          <a:p>
            <a:endParaRPr lang="en-GB" dirty="0" smtClean="0"/>
          </a:p>
        </p:txBody>
      </p:sp>
    </p:spTree>
    <p:extLst>
      <p:ext uri="{BB962C8B-B14F-4D97-AF65-F5344CB8AC3E}">
        <p14:creationId xmlns:p14="http://schemas.microsoft.com/office/powerpoint/2010/main" val="826427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Child Section</a:t>
            </a:r>
            <a:endParaRPr lang="en-GB" dirty="0"/>
          </a:p>
        </p:txBody>
      </p:sp>
      <p:sp>
        <p:nvSpPr>
          <p:cNvPr id="3" name="Content Placeholder 2"/>
          <p:cNvSpPr>
            <a:spLocks noGrp="1"/>
          </p:cNvSpPr>
          <p:nvPr>
            <p:ph idx="1"/>
          </p:nvPr>
        </p:nvSpPr>
        <p:spPr>
          <a:xfrm>
            <a:off x="838200" y="1825625"/>
            <a:ext cx="7004844" cy="4351338"/>
          </a:xfrm>
        </p:spPr>
        <p:txBody>
          <a:bodyPr>
            <a:normAutofit/>
          </a:bodyPr>
          <a:lstStyle/>
          <a:p>
            <a:pPr marL="0" indent="0">
              <a:buNone/>
            </a:pPr>
            <a:r>
              <a:rPr lang="en-GB" dirty="0" smtClean="0"/>
              <a:t>If the date of birth of the child is not known, then use the calendar of local events to determine the child’s age in completed months. </a:t>
            </a:r>
          </a:p>
          <a:p>
            <a:pPr marL="0" indent="0">
              <a:buNone/>
            </a:pPr>
            <a:r>
              <a:rPr lang="en-GB" dirty="0" smtClean="0"/>
              <a:t>Use the sandwich technique to ensure that the child was born before a recognized date or activity and after a different date or activity. </a:t>
            </a:r>
          </a:p>
          <a:p>
            <a:pPr marL="0" indent="0">
              <a:buNone/>
            </a:pPr>
            <a:r>
              <a:rPr lang="en-GB" dirty="0" smtClean="0"/>
              <a:t>Record the age in months as precisely as possible. </a:t>
            </a:r>
          </a:p>
          <a:p>
            <a:pPr marL="0" indent="0">
              <a:buNone/>
            </a:pPr>
            <a:endParaRPr lang="en-GB"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52780" y="95568"/>
            <a:ext cx="3904456" cy="6247130"/>
          </a:xfrm>
          <a:prstGeom prst="rect">
            <a:avLst/>
          </a:prstGeom>
          <a:ln>
            <a:solidFill>
              <a:schemeClr val="tx1"/>
            </a:solidFill>
          </a:ln>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952780" y="1747838"/>
            <a:ext cx="3904456" cy="5110162"/>
          </a:xfrm>
          <a:prstGeom prst="rect">
            <a:avLst/>
          </a:prstGeom>
          <a:ln>
            <a:solidFill>
              <a:schemeClr val="tx1"/>
            </a:solidFill>
          </a:ln>
        </p:spPr>
      </p:pic>
    </p:spTree>
    <p:extLst>
      <p:ext uri="{BB962C8B-B14F-4D97-AF65-F5344CB8AC3E}">
        <p14:creationId xmlns:p14="http://schemas.microsoft.com/office/powerpoint/2010/main" val="2552835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Child Section</a:t>
            </a:r>
            <a:endParaRPr lang="en-GB" dirty="0"/>
          </a:p>
        </p:txBody>
      </p:sp>
      <p:sp>
        <p:nvSpPr>
          <p:cNvPr id="3" name="Content Placeholder 2"/>
          <p:cNvSpPr>
            <a:spLocks noGrp="1"/>
          </p:cNvSpPr>
          <p:nvPr>
            <p:ph idx="1"/>
          </p:nvPr>
        </p:nvSpPr>
        <p:spPr>
          <a:xfrm>
            <a:off x="838200" y="1825625"/>
            <a:ext cx="7004844" cy="4351338"/>
          </a:xfrm>
        </p:spPr>
        <p:txBody>
          <a:bodyPr>
            <a:normAutofit lnSpcReduction="10000"/>
          </a:bodyPr>
          <a:lstStyle/>
          <a:p>
            <a:pPr marL="0" indent="0">
              <a:buNone/>
            </a:pPr>
            <a:r>
              <a:rPr lang="en-GB" dirty="0" smtClean="0"/>
              <a:t>Measure and enter weight, height, measure, MUAC and bilateral oedema status. </a:t>
            </a:r>
          </a:p>
          <a:p>
            <a:r>
              <a:rPr lang="en-GB" dirty="0" smtClean="0"/>
              <a:t>Enter the data carefully without mistakes. </a:t>
            </a:r>
          </a:p>
          <a:p>
            <a:pPr marL="0" indent="0">
              <a:buNone/>
            </a:pPr>
            <a:endParaRPr lang="en-GB" dirty="0"/>
          </a:p>
          <a:p>
            <a:pPr marL="0" indent="0">
              <a:buNone/>
            </a:pPr>
            <a:r>
              <a:rPr lang="en-GB" dirty="0" smtClean="0"/>
              <a:t>If there is possible mistake (anthropometry measures are outside the WHO flags), then you will be asked to make a </a:t>
            </a:r>
            <a:r>
              <a:rPr lang="en-GB" dirty="0" err="1" smtClean="0"/>
              <a:t>Remeasure</a:t>
            </a:r>
            <a:endParaRPr lang="en-GB" dirty="0" smtClean="0"/>
          </a:p>
          <a:p>
            <a:r>
              <a:rPr lang="en-GB" dirty="0" smtClean="0"/>
              <a:t>Assess the age of the named child, and </a:t>
            </a:r>
            <a:r>
              <a:rPr lang="en-GB" dirty="0" err="1" smtClean="0"/>
              <a:t>remeasure</a:t>
            </a:r>
            <a:r>
              <a:rPr lang="en-GB" dirty="0" smtClean="0"/>
              <a:t> </a:t>
            </a:r>
            <a:r>
              <a:rPr lang="en-GB" dirty="0"/>
              <a:t>and enter weight, height, measure, MUAC and bilateral </a:t>
            </a:r>
            <a:r>
              <a:rPr lang="en-GB" dirty="0" smtClean="0"/>
              <a:t>oedema </a:t>
            </a:r>
            <a:r>
              <a:rPr lang="en-GB" dirty="0"/>
              <a:t>status. </a:t>
            </a:r>
          </a:p>
          <a:p>
            <a:pPr marL="0" indent="0">
              <a:buNone/>
            </a:pPr>
            <a:endParaRPr lang="en-GB" dirty="0" smtClean="0"/>
          </a:p>
          <a:p>
            <a:pPr marL="0" indent="0">
              <a:buNone/>
            </a:pPr>
            <a:endParaRPr lang="en-GB"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92765" y="365125"/>
            <a:ext cx="3881438" cy="6210300"/>
          </a:xfrm>
          <a:prstGeom prst="rect">
            <a:avLst/>
          </a:prstGeom>
          <a:ln>
            <a:solidFill>
              <a:schemeClr val="tx1"/>
            </a:solidFill>
          </a:ln>
        </p:spPr>
      </p:pic>
    </p:spTree>
    <p:extLst>
      <p:ext uri="{BB962C8B-B14F-4D97-AF65-F5344CB8AC3E}">
        <p14:creationId xmlns:p14="http://schemas.microsoft.com/office/powerpoint/2010/main" val="3871855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47522" cy="1325563"/>
          </a:xfrm>
        </p:spPr>
        <p:txBody>
          <a:bodyPr/>
          <a:lstStyle/>
          <a:p>
            <a:r>
              <a:rPr lang="en-GB" dirty="0"/>
              <a:t>Referrals for severe acute malnutrition</a:t>
            </a:r>
          </a:p>
        </p:txBody>
      </p:sp>
      <p:sp>
        <p:nvSpPr>
          <p:cNvPr id="3" name="Content Placeholder 2"/>
          <p:cNvSpPr>
            <a:spLocks noGrp="1"/>
          </p:cNvSpPr>
          <p:nvPr>
            <p:ph idx="1"/>
          </p:nvPr>
        </p:nvSpPr>
        <p:spPr>
          <a:xfrm>
            <a:off x="838200" y="1825625"/>
            <a:ext cx="11231880" cy="4351338"/>
          </a:xfrm>
        </p:spPr>
        <p:txBody>
          <a:bodyPr>
            <a:normAutofit lnSpcReduction="10000"/>
          </a:bodyPr>
          <a:lstStyle/>
          <a:p>
            <a:pPr marL="0" indent="0">
              <a:buNone/>
            </a:pPr>
            <a:r>
              <a:rPr lang="en-GB" dirty="0" smtClean="0"/>
              <a:t>The calculations for detection of SAM and MAM are integrated into the household questionnaire. </a:t>
            </a:r>
          </a:p>
          <a:p>
            <a:pPr marL="0" indent="0">
              <a:buNone/>
            </a:pPr>
            <a:r>
              <a:rPr lang="en-GB" dirty="0" smtClean="0"/>
              <a:t>If a child is detected to be: </a:t>
            </a:r>
          </a:p>
          <a:p>
            <a:r>
              <a:rPr lang="en-GB" dirty="0" smtClean="0"/>
              <a:t>Severely wasted </a:t>
            </a:r>
            <a:r>
              <a:rPr lang="en-GB" dirty="0"/>
              <a:t>(WHZ &lt;-3SD</a:t>
            </a:r>
            <a:r>
              <a:rPr lang="en-GB" dirty="0" smtClean="0"/>
              <a:t>)</a:t>
            </a:r>
          </a:p>
          <a:p>
            <a:r>
              <a:rPr lang="en-GB" dirty="0"/>
              <a:t>Severely wasted </a:t>
            </a:r>
            <a:r>
              <a:rPr lang="en-GB" dirty="0" smtClean="0"/>
              <a:t>(MUAC &lt; 115 mm)</a:t>
            </a:r>
          </a:p>
          <a:p>
            <a:r>
              <a:rPr lang="en-GB" dirty="0" smtClean="0"/>
              <a:t>Suffering from bilateral oedema</a:t>
            </a:r>
          </a:p>
          <a:p>
            <a:pPr marL="0" indent="0">
              <a:buNone/>
            </a:pPr>
            <a:r>
              <a:rPr lang="en-GB" dirty="0" smtClean="0"/>
              <a:t>There will be a note to complete </a:t>
            </a:r>
          </a:p>
          <a:p>
            <a:pPr marL="0" indent="0">
              <a:buNone/>
            </a:pPr>
            <a:r>
              <a:rPr lang="en-GB" dirty="0" smtClean="0"/>
              <a:t>a referral form and ensure that </a:t>
            </a:r>
          </a:p>
          <a:p>
            <a:pPr marL="0" indent="0">
              <a:buNone/>
            </a:pPr>
            <a:r>
              <a:rPr lang="en-GB" dirty="0" smtClean="0"/>
              <a:t>the child is treated. </a:t>
            </a:r>
            <a:endParaRPr lang="en-GB" dirty="0"/>
          </a:p>
          <a:p>
            <a:endParaRPr lang="en-GB" dirty="0"/>
          </a:p>
          <a:p>
            <a:pPr marL="0" indent="0">
              <a:buNone/>
            </a:pPr>
            <a:endParaRPr lang="en-GB" dirty="0" smtClean="0"/>
          </a:p>
          <a:p>
            <a:pPr marL="0" indent="0">
              <a:buNone/>
            </a:pPr>
            <a:endParaRPr lang="en-GB" dirty="0"/>
          </a:p>
        </p:txBody>
      </p:sp>
      <p:pic>
        <p:nvPicPr>
          <p:cNvPr id="7" name="Picture 6"/>
          <p:cNvPicPr>
            <a:picLocks noChangeAspect="1"/>
          </p:cNvPicPr>
          <p:nvPr/>
        </p:nvPicPr>
        <p:blipFill rotWithShape="1">
          <a:blip r:embed="rId3"/>
          <a:srcRect t="187" b="59135"/>
          <a:stretch/>
        </p:blipFill>
        <p:spPr>
          <a:xfrm>
            <a:off x="6516052" y="2710317"/>
            <a:ext cx="5326380" cy="3466646"/>
          </a:xfrm>
          <a:prstGeom prst="rect">
            <a:avLst/>
          </a:prstGeom>
          <a:ln>
            <a:solidFill>
              <a:schemeClr val="tx1"/>
            </a:solidFill>
          </a:ln>
        </p:spPr>
      </p:pic>
    </p:spTree>
    <p:extLst>
      <p:ext uri="{BB962C8B-B14F-4D97-AF65-F5344CB8AC3E}">
        <p14:creationId xmlns:p14="http://schemas.microsoft.com/office/powerpoint/2010/main" val="1782391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Child Health Questions</a:t>
            </a:r>
            <a:endParaRPr lang="en-GB" dirty="0"/>
          </a:p>
        </p:txBody>
      </p:sp>
      <p:sp>
        <p:nvSpPr>
          <p:cNvPr id="3" name="Content Placeholder 2"/>
          <p:cNvSpPr>
            <a:spLocks noGrp="1"/>
          </p:cNvSpPr>
          <p:nvPr>
            <p:ph idx="1"/>
          </p:nvPr>
        </p:nvSpPr>
        <p:spPr>
          <a:xfrm>
            <a:off x="838200" y="1825625"/>
            <a:ext cx="7004844" cy="4351338"/>
          </a:xfrm>
        </p:spPr>
        <p:txBody>
          <a:bodyPr>
            <a:normAutofit lnSpcReduction="10000"/>
          </a:bodyPr>
          <a:lstStyle/>
          <a:p>
            <a:pPr marL="0" indent="0">
              <a:buNone/>
            </a:pPr>
            <a:r>
              <a:rPr lang="en-GB" dirty="0" smtClean="0"/>
              <a:t>Ask the respondent for a child health card or vaccination record. You will collect information on : </a:t>
            </a:r>
          </a:p>
          <a:p>
            <a:r>
              <a:rPr lang="en-GB" dirty="0" smtClean="0"/>
              <a:t>Vitamin A Supplementation in past 6 months</a:t>
            </a:r>
          </a:p>
          <a:p>
            <a:r>
              <a:rPr lang="en-GB" dirty="0" smtClean="0"/>
              <a:t>Deworming in past 6 months</a:t>
            </a:r>
          </a:p>
          <a:p>
            <a:r>
              <a:rPr lang="en-GB" dirty="0" smtClean="0"/>
              <a:t>Measles vaccination in past 12 months. </a:t>
            </a:r>
          </a:p>
          <a:p>
            <a:endParaRPr lang="en-GB" dirty="0"/>
          </a:p>
          <a:p>
            <a:pPr marL="0" indent="0">
              <a:buNone/>
            </a:pPr>
            <a:r>
              <a:rPr lang="en-GB" dirty="0" smtClean="0"/>
              <a:t>If the answer is yes, record the source of information, from maternal recall or from the vaccination card / record. </a:t>
            </a:r>
          </a:p>
          <a:p>
            <a:pPr marL="0" indent="0">
              <a:buNone/>
            </a:pPr>
            <a:endParaRPr lang="en-GB" dirty="0"/>
          </a:p>
          <a:p>
            <a:pPr marL="0" indent="0">
              <a:buNone/>
            </a:pPr>
            <a:endParaRPr lang="en-GB" dirty="0" smtClean="0"/>
          </a:p>
          <a:p>
            <a:pPr marL="0" indent="0">
              <a:buNone/>
            </a:pPr>
            <a:endParaRPr lang="en-GB"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43044" y="365125"/>
            <a:ext cx="3940970" cy="6305550"/>
          </a:xfrm>
          <a:prstGeom prst="rect">
            <a:avLst/>
          </a:prstGeom>
          <a:ln>
            <a:solidFill>
              <a:schemeClr val="tx1"/>
            </a:solidFill>
          </a:ln>
        </p:spPr>
      </p:pic>
    </p:spTree>
    <p:extLst>
      <p:ext uri="{BB962C8B-B14F-4D97-AF65-F5344CB8AC3E}">
        <p14:creationId xmlns:p14="http://schemas.microsoft.com/office/powerpoint/2010/main" val="1245031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Completion of Questionnaire</a:t>
            </a:r>
            <a:endParaRPr lang="en-GB" dirty="0"/>
          </a:p>
        </p:txBody>
      </p:sp>
      <p:sp>
        <p:nvSpPr>
          <p:cNvPr id="3" name="Content Placeholder 2"/>
          <p:cNvSpPr>
            <a:spLocks noGrp="1"/>
          </p:cNvSpPr>
          <p:nvPr>
            <p:ph idx="1"/>
          </p:nvPr>
        </p:nvSpPr>
        <p:spPr>
          <a:xfrm>
            <a:off x="838200" y="1825625"/>
            <a:ext cx="7004844" cy="4351338"/>
          </a:xfrm>
        </p:spPr>
        <p:txBody>
          <a:bodyPr>
            <a:normAutofit/>
          </a:bodyPr>
          <a:lstStyle/>
          <a:p>
            <a:pPr marL="0" indent="0">
              <a:buNone/>
            </a:pPr>
            <a:r>
              <a:rPr lang="en-GB" dirty="0" smtClean="0"/>
              <a:t>When you complete the interview, record Completed on the Result of Interview page. </a:t>
            </a:r>
          </a:p>
          <a:p>
            <a:pPr marL="0" indent="0">
              <a:buNone/>
            </a:pPr>
            <a:endParaRPr lang="en-GB" dirty="0"/>
          </a:p>
          <a:p>
            <a:pPr marL="0" indent="0">
              <a:buNone/>
            </a:pPr>
            <a:r>
              <a:rPr lang="en-GB" dirty="0" smtClean="0"/>
              <a:t>If there is a reason why the interview was not conducted, select and check the correct reason. </a:t>
            </a:r>
          </a:p>
          <a:p>
            <a:pPr marL="0" indent="0">
              <a:buNone/>
            </a:pPr>
            <a:endParaRPr lang="en-GB" dirty="0"/>
          </a:p>
          <a:p>
            <a:pPr marL="0" indent="0">
              <a:buNone/>
            </a:pPr>
            <a:endParaRPr lang="en-GB" dirty="0"/>
          </a:p>
          <a:p>
            <a:pPr marL="0" indent="0">
              <a:buNone/>
            </a:pPr>
            <a:endParaRPr lang="en-GB" dirty="0" smtClean="0"/>
          </a:p>
          <a:p>
            <a:pPr marL="0" indent="0">
              <a:buNone/>
            </a:pPr>
            <a:endParaRPr lang="en-GB"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43044" y="285750"/>
            <a:ext cx="3940969" cy="6305550"/>
          </a:xfrm>
          <a:prstGeom prst="rect">
            <a:avLst/>
          </a:prstGeom>
          <a:ln>
            <a:solidFill>
              <a:schemeClr val="tx1"/>
            </a:solidFill>
          </a:ln>
        </p:spPr>
      </p:pic>
    </p:spTree>
    <p:extLst>
      <p:ext uri="{BB962C8B-B14F-4D97-AF65-F5344CB8AC3E}">
        <p14:creationId xmlns:p14="http://schemas.microsoft.com/office/powerpoint/2010/main" val="3609237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Completion of Questionnaire</a:t>
            </a:r>
            <a:endParaRPr lang="en-GB" dirty="0"/>
          </a:p>
        </p:txBody>
      </p:sp>
      <p:sp>
        <p:nvSpPr>
          <p:cNvPr id="3" name="Content Placeholder 2"/>
          <p:cNvSpPr>
            <a:spLocks noGrp="1"/>
          </p:cNvSpPr>
          <p:nvPr>
            <p:ph idx="1"/>
          </p:nvPr>
        </p:nvSpPr>
        <p:spPr>
          <a:xfrm>
            <a:off x="838200" y="1825625"/>
            <a:ext cx="7004844" cy="4351338"/>
          </a:xfrm>
        </p:spPr>
        <p:txBody>
          <a:bodyPr>
            <a:normAutofit fontScale="92500"/>
          </a:bodyPr>
          <a:lstStyle/>
          <a:p>
            <a:pPr marL="0" indent="0">
              <a:buNone/>
            </a:pPr>
            <a:r>
              <a:rPr lang="en-GB" dirty="0" smtClean="0"/>
              <a:t>RESCHEDULED INTERVIEW</a:t>
            </a:r>
          </a:p>
          <a:p>
            <a:pPr marL="0" indent="0">
              <a:buNone/>
            </a:pPr>
            <a:r>
              <a:rPr lang="en-GB" dirty="0" smtClean="0"/>
              <a:t>If you cannot complete the questionnaire and schedule a return visit to measure missing children, </a:t>
            </a:r>
          </a:p>
          <a:p>
            <a:r>
              <a:rPr lang="en-GB" dirty="0" smtClean="0"/>
              <a:t>On the Notes page, record time for return visit</a:t>
            </a:r>
            <a:endParaRPr lang="en-GB" dirty="0"/>
          </a:p>
          <a:p>
            <a:r>
              <a:rPr lang="en-GB" dirty="0" smtClean="0"/>
              <a:t>On the Result of Interview page, record Postponed</a:t>
            </a:r>
          </a:p>
          <a:p>
            <a:r>
              <a:rPr lang="en-GB" dirty="0" smtClean="0"/>
              <a:t>Save </a:t>
            </a:r>
            <a:r>
              <a:rPr lang="en-GB" dirty="0"/>
              <a:t>the questionnaire following the recommended format (C1H10) Cluster # HH #. </a:t>
            </a:r>
          </a:p>
          <a:p>
            <a:pPr marL="0" indent="0">
              <a:buNone/>
            </a:pPr>
            <a:endParaRPr lang="en-GB" dirty="0"/>
          </a:p>
          <a:p>
            <a:pPr marL="0" indent="0">
              <a:buNone/>
            </a:pPr>
            <a:endParaRPr lang="en-GB" dirty="0" smtClean="0"/>
          </a:p>
          <a:p>
            <a:pPr marL="0" indent="0">
              <a:buNone/>
            </a:pPr>
            <a:endParaRPr lang="en-GB"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43044" y="285750"/>
            <a:ext cx="3940969" cy="6305550"/>
          </a:xfrm>
          <a:prstGeom prst="rect">
            <a:avLst/>
          </a:prstGeom>
          <a:ln>
            <a:solidFill>
              <a:schemeClr val="tx1"/>
            </a:solidFill>
          </a:ln>
        </p:spPr>
      </p:pic>
    </p:spTree>
    <p:extLst>
      <p:ext uri="{BB962C8B-B14F-4D97-AF65-F5344CB8AC3E}">
        <p14:creationId xmlns:p14="http://schemas.microsoft.com/office/powerpoint/2010/main" val="24096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Questionnaire Completed</a:t>
            </a:r>
            <a:endParaRPr lang="en-US" dirty="0"/>
          </a:p>
        </p:txBody>
      </p:sp>
      <p:sp>
        <p:nvSpPr>
          <p:cNvPr id="3" name="Content Placeholder 2"/>
          <p:cNvSpPr>
            <a:spLocks noGrp="1"/>
          </p:cNvSpPr>
          <p:nvPr>
            <p:ph idx="1"/>
          </p:nvPr>
        </p:nvSpPr>
        <p:spPr>
          <a:xfrm>
            <a:off x="838200" y="1825625"/>
            <a:ext cx="7010400" cy="4351338"/>
          </a:xfrm>
        </p:spPr>
        <p:txBody>
          <a:bodyPr/>
          <a:lstStyle/>
          <a:p>
            <a:pPr marL="0" indent="0">
              <a:buNone/>
            </a:pPr>
            <a:r>
              <a:rPr lang="en-US" dirty="0" smtClean="0"/>
              <a:t>When the interview is completed : </a:t>
            </a:r>
          </a:p>
          <a:p>
            <a:r>
              <a:rPr lang="en-US" dirty="0" smtClean="0"/>
              <a:t>Click Mark form as finalized</a:t>
            </a:r>
          </a:p>
          <a:p>
            <a:r>
              <a:rPr lang="en-US" dirty="0" smtClean="0"/>
              <a:t>Press the Save Form and Exit button</a:t>
            </a:r>
          </a:p>
          <a:p>
            <a:endParaRPr lang="en-US" dirty="0" smtClean="0"/>
          </a:p>
          <a:p>
            <a:pPr marL="0" indent="0">
              <a:buNone/>
            </a:pPr>
            <a:r>
              <a:rPr lang="en-US" dirty="0" smtClean="0"/>
              <a:t>The form has to be named if it is saved on the mobile device. </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48600" y="228600"/>
            <a:ext cx="3943350" cy="6309360"/>
          </a:xfrm>
          <a:prstGeom prst="rect">
            <a:avLst/>
          </a:prstGeom>
          <a:ln>
            <a:solidFill>
              <a:schemeClr val="tx1"/>
            </a:solidFill>
          </a:ln>
        </p:spPr>
      </p:pic>
    </p:spTree>
    <p:extLst>
      <p:ext uri="{BB962C8B-B14F-4D97-AF65-F5344CB8AC3E}">
        <p14:creationId xmlns:p14="http://schemas.microsoft.com/office/powerpoint/2010/main" val="4178237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138" y="203847"/>
            <a:ext cx="10515600" cy="1325563"/>
          </a:xfrm>
        </p:spPr>
        <p:txBody>
          <a:bodyPr/>
          <a:lstStyle/>
          <a:p>
            <a:r>
              <a:rPr lang="en-GB" dirty="0" smtClean="0"/>
              <a:t>Typical problems encountered in the field</a:t>
            </a:r>
            <a:endParaRPr lang="en-GB" dirty="0"/>
          </a:p>
        </p:txBody>
      </p:sp>
      <p:sp>
        <p:nvSpPr>
          <p:cNvPr id="3" name="Content Placeholder 2"/>
          <p:cNvSpPr>
            <a:spLocks noGrp="1"/>
          </p:cNvSpPr>
          <p:nvPr>
            <p:ph idx="1"/>
          </p:nvPr>
        </p:nvSpPr>
        <p:spPr>
          <a:xfrm>
            <a:off x="748048" y="1529410"/>
            <a:ext cx="10515600" cy="5328589"/>
          </a:xfrm>
        </p:spPr>
        <p:txBody>
          <a:bodyPr>
            <a:normAutofit/>
          </a:bodyPr>
          <a:lstStyle/>
          <a:p>
            <a:pPr marL="0" indent="0">
              <a:buNone/>
            </a:pPr>
            <a:r>
              <a:rPr lang="en-GB" b="1" dirty="0" smtClean="0"/>
              <a:t>Data entry form closes accidentally </a:t>
            </a:r>
            <a:endParaRPr lang="en-GB" b="1" dirty="0"/>
          </a:p>
          <a:p>
            <a:pPr marL="0" indent="0">
              <a:buNone/>
            </a:pPr>
            <a:r>
              <a:rPr lang="en-GB" dirty="0" smtClean="0"/>
              <a:t>Close the data entry form in </a:t>
            </a:r>
            <a:r>
              <a:rPr lang="en-GB" dirty="0"/>
              <a:t>mid </a:t>
            </a:r>
            <a:r>
              <a:rPr lang="en-GB" dirty="0" smtClean="0"/>
              <a:t>interview. </a:t>
            </a:r>
            <a:r>
              <a:rPr lang="en-GB" dirty="0"/>
              <a:t>Hit the home button, </a:t>
            </a:r>
            <a:r>
              <a:rPr lang="en-GB" dirty="0" smtClean="0"/>
              <a:t>run </a:t>
            </a:r>
            <a:r>
              <a:rPr lang="en-GB" dirty="0"/>
              <a:t>another program, then </a:t>
            </a:r>
            <a:r>
              <a:rPr lang="en-GB" dirty="0" smtClean="0"/>
              <a:t>open the data entry form again. </a:t>
            </a:r>
          </a:p>
          <a:p>
            <a:pPr marL="0" indent="0">
              <a:buNone/>
            </a:pPr>
            <a:r>
              <a:rPr lang="en-GB" dirty="0" smtClean="0"/>
              <a:t>On re-entry, the screen may show:</a:t>
            </a:r>
          </a:p>
          <a:p>
            <a:pPr marL="0" indent="0">
              <a:buNone/>
            </a:pPr>
            <a:r>
              <a:rPr lang="en-GB" dirty="0"/>
              <a:t>	</a:t>
            </a:r>
            <a:r>
              <a:rPr lang="en-GB" dirty="0" smtClean="0"/>
              <a:t>- the </a:t>
            </a:r>
            <a:r>
              <a:rPr lang="en-GB" dirty="0"/>
              <a:t>main </a:t>
            </a:r>
            <a:r>
              <a:rPr lang="en-GB" dirty="0" smtClean="0"/>
              <a:t>menu, </a:t>
            </a:r>
          </a:p>
          <a:p>
            <a:pPr marL="0" indent="0">
              <a:buNone/>
            </a:pPr>
            <a:r>
              <a:rPr lang="en-GB" dirty="0"/>
              <a:t>	</a:t>
            </a:r>
            <a:r>
              <a:rPr lang="en-GB" dirty="0" smtClean="0"/>
              <a:t>- a screen from the last survey </a:t>
            </a:r>
          </a:p>
          <a:p>
            <a:pPr marL="0" indent="0">
              <a:buNone/>
            </a:pPr>
            <a:r>
              <a:rPr lang="en-GB" dirty="0"/>
              <a:t>	</a:t>
            </a:r>
            <a:r>
              <a:rPr lang="en-GB" dirty="0" smtClean="0"/>
              <a:t>- or possibly the collected data was </a:t>
            </a:r>
            <a:r>
              <a:rPr lang="en-GB" dirty="0"/>
              <a:t>lost. </a:t>
            </a:r>
            <a:endParaRPr lang="en-GB" dirty="0" smtClean="0"/>
          </a:p>
          <a:p>
            <a:pPr marL="0" indent="0">
              <a:buNone/>
            </a:pPr>
            <a:r>
              <a:rPr lang="en-GB" dirty="0" smtClean="0"/>
              <a:t>Demonstrate how </a:t>
            </a:r>
            <a:r>
              <a:rPr lang="en-GB" dirty="0"/>
              <a:t>to deal </a:t>
            </a:r>
            <a:r>
              <a:rPr lang="en-GB" dirty="0" smtClean="0"/>
              <a:t>with </a:t>
            </a:r>
            <a:r>
              <a:rPr lang="en-GB" dirty="0"/>
              <a:t>each case and emphasize the importance of completing and submitting your </a:t>
            </a:r>
            <a:r>
              <a:rPr lang="en-GB" dirty="0" smtClean="0"/>
              <a:t>survey</a:t>
            </a:r>
            <a:r>
              <a:rPr lang="en-GB" dirty="0"/>
              <a:t>. </a:t>
            </a:r>
            <a:endParaRPr lang="en-GB" dirty="0" smtClean="0"/>
          </a:p>
        </p:txBody>
      </p:sp>
    </p:spTree>
    <p:extLst>
      <p:ext uri="{BB962C8B-B14F-4D97-AF65-F5344CB8AC3E}">
        <p14:creationId xmlns:p14="http://schemas.microsoft.com/office/powerpoint/2010/main" val="3587376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138" y="203847"/>
            <a:ext cx="10515600" cy="1325563"/>
          </a:xfrm>
        </p:spPr>
        <p:txBody>
          <a:bodyPr/>
          <a:lstStyle/>
          <a:p>
            <a:r>
              <a:rPr lang="en-GB" dirty="0" smtClean="0"/>
              <a:t>Typical problems encountered in the field</a:t>
            </a:r>
            <a:endParaRPr lang="en-GB" dirty="0"/>
          </a:p>
        </p:txBody>
      </p:sp>
      <p:sp>
        <p:nvSpPr>
          <p:cNvPr id="3" name="Content Placeholder 2"/>
          <p:cNvSpPr>
            <a:spLocks noGrp="1"/>
          </p:cNvSpPr>
          <p:nvPr>
            <p:ph idx="1"/>
          </p:nvPr>
        </p:nvSpPr>
        <p:spPr>
          <a:xfrm>
            <a:off x="748048" y="1529410"/>
            <a:ext cx="10515600" cy="5328589"/>
          </a:xfrm>
        </p:spPr>
        <p:txBody>
          <a:bodyPr>
            <a:normAutofit/>
          </a:bodyPr>
          <a:lstStyle/>
          <a:p>
            <a:pPr marL="0" indent="0">
              <a:buNone/>
            </a:pPr>
            <a:r>
              <a:rPr lang="en-GB" b="1" dirty="0" smtClean="0"/>
              <a:t>System Crashes</a:t>
            </a:r>
            <a:endParaRPr lang="en-GB" b="1" dirty="0"/>
          </a:p>
          <a:p>
            <a:pPr marL="0" indent="0">
              <a:buNone/>
            </a:pPr>
            <a:r>
              <a:rPr lang="en-GB" dirty="0" smtClean="0"/>
              <a:t>Any </a:t>
            </a:r>
            <a:r>
              <a:rPr lang="en-GB" dirty="0"/>
              <a:t>app can crash. </a:t>
            </a:r>
            <a:r>
              <a:rPr lang="en-GB" dirty="0" smtClean="0"/>
              <a:t>encourage </a:t>
            </a:r>
            <a:r>
              <a:rPr lang="en-GB" dirty="0"/>
              <a:t>the </a:t>
            </a:r>
            <a:r>
              <a:rPr lang="en-GB" dirty="0" smtClean="0"/>
              <a:t>trainees to explore the device. If they find errors and other problems, show these error </a:t>
            </a:r>
            <a:r>
              <a:rPr lang="en-GB" dirty="0"/>
              <a:t>messages </a:t>
            </a:r>
            <a:r>
              <a:rPr lang="en-GB" dirty="0" smtClean="0"/>
              <a:t>to everyone and demonstrate the appropriate response to this type of </a:t>
            </a:r>
            <a:r>
              <a:rPr lang="en-GB" dirty="0"/>
              <a:t>error.</a:t>
            </a:r>
          </a:p>
        </p:txBody>
      </p:sp>
    </p:spTree>
    <p:extLst>
      <p:ext uri="{BB962C8B-B14F-4D97-AF65-F5344CB8AC3E}">
        <p14:creationId xmlns:p14="http://schemas.microsoft.com/office/powerpoint/2010/main" val="3733060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Reminders for data collection</a:t>
            </a:r>
            <a:endParaRPr lang="en-GB" dirty="0"/>
          </a:p>
        </p:txBody>
      </p:sp>
      <p:sp>
        <p:nvSpPr>
          <p:cNvPr id="3" name="Content Placeholder 2"/>
          <p:cNvSpPr>
            <a:spLocks noGrp="1"/>
          </p:cNvSpPr>
          <p:nvPr>
            <p:ph idx="1"/>
          </p:nvPr>
        </p:nvSpPr>
        <p:spPr/>
        <p:txBody>
          <a:bodyPr>
            <a:normAutofit lnSpcReduction="10000"/>
          </a:bodyPr>
          <a:lstStyle/>
          <a:p>
            <a:pPr marL="514350" indent="-514350">
              <a:buAutoNum type="arabicPeriod"/>
            </a:pPr>
            <a:r>
              <a:rPr lang="en-GB" dirty="0" smtClean="0"/>
              <a:t>Complete </a:t>
            </a:r>
            <a:r>
              <a:rPr lang="en-GB" dirty="0"/>
              <a:t>daily calibration of tools </a:t>
            </a:r>
            <a:r>
              <a:rPr lang="en-GB" dirty="0" smtClean="0"/>
              <a:t>and log-in every day before data collection</a:t>
            </a:r>
          </a:p>
          <a:p>
            <a:pPr marL="514350" indent="-514350">
              <a:buFont typeface="Arial" panose="020B0604020202020204" pitchFamily="34" charset="0"/>
              <a:buAutoNum type="arabicPeriod"/>
            </a:pPr>
            <a:r>
              <a:rPr lang="en-GB" dirty="0" smtClean="0"/>
              <a:t>Do </a:t>
            </a:r>
            <a:r>
              <a:rPr lang="en-GB" dirty="0"/>
              <a:t>not skip </a:t>
            </a:r>
            <a:r>
              <a:rPr lang="en-GB" dirty="0" smtClean="0"/>
              <a:t>questions, review data entry form for completeness</a:t>
            </a:r>
            <a:endParaRPr lang="en-GB" dirty="0"/>
          </a:p>
          <a:p>
            <a:pPr marL="514350" indent="-514350">
              <a:buAutoNum type="arabicPeriod"/>
            </a:pPr>
            <a:r>
              <a:rPr lang="en-GB" dirty="0" smtClean="0"/>
              <a:t>Complete the data entry on one household before starting the next</a:t>
            </a:r>
          </a:p>
          <a:p>
            <a:pPr marL="514350" indent="-514350">
              <a:buAutoNum type="arabicPeriod"/>
            </a:pPr>
            <a:r>
              <a:rPr lang="en-GB" dirty="0" smtClean="0"/>
              <a:t>Remind yourself of the household number by the number recorded on the door of household written in chalk</a:t>
            </a:r>
          </a:p>
          <a:p>
            <a:pPr marL="514350" indent="-514350">
              <a:buAutoNum type="arabicPeriod"/>
            </a:pPr>
            <a:r>
              <a:rPr lang="en-GB" dirty="0" smtClean="0"/>
              <a:t>Save your data if you are interrupted in mid interview</a:t>
            </a:r>
          </a:p>
          <a:p>
            <a:pPr marL="514350" indent="-514350">
              <a:buAutoNum type="arabicPeriod"/>
            </a:pPr>
            <a:r>
              <a:rPr lang="en-GB" dirty="0" smtClean="0"/>
              <a:t>Save the household questionnaire with standard format with cluster and household number (C1H12) if you do not complete the survey on first try. </a:t>
            </a:r>
          </a:p>
        </p:txBody>
      </p:sp>
    </p:spTree>
    <p:extLst>
      <p:ext uri="{BB962C8B-B14F-4D97-AF65-F5344CB8AC3E}">
        <p14:creationId xmlns:p14="http://schemas.microsoft.com/office/powerpoint/2010/main" val="2616679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and Maintenance of Mobile Devices</a:t>
            </a:r>
            <a:endParaRPr lang="en-GB" dirty="0"/>
          </a:p>
        </p:txBody>
      </p:sp>
      <p:sp>
        <p:nvSpPr>
          <p:cNvPr id="3" name="Content Placeholder 2"/>
          <p:cNvSpPr>
            <a:spLocks noGrp="1"/>
          </p:cNvSpPr>
          <p:nvPr>
            <p:ph idx="1"/>
          </p:nvPr>
        </p:nvSpPr>
        <p:spPr/>
        <p:txBody>
          <a:bodyPr/>
          <a:lstStyle/>
          <a:p>
            <a:pPr marL="0" indent="0">
              <a:buNone/>
            </a:pPr>
            <a:r>
              <a:rPr lang="en-GB" dirty="0" smtClean="0"/>
              <a:t>The battery </a:t>
            </a:r>
            <a:r>
              <a:rPr lang="en-GB" dirty="0"/>
              <a:t>life </a:t>
            </a:r>
            <a:r>
              <a:rPr lang="en-GB" dirty="0" smtClean="0"/>
              <a:t>of the device is about </a:t>
            </a:r>
            <a:r>
              <a:rPr lang="en-GB" dirty="0"/>
              <a:t>9 </a:t>
            </a:r>
            <a:r>
              <a:rPr lang="en-GB" dirty="0" smtClean="0"/>
              <a:t>hours continuous use and for several days when resting. </a:t>
            </a:r>
          </a:p>
          <a:p>
            <a:pPr marL="0" indent="0">
              <a:buNone/>
            </a:pPr>
            <a:r>
              <a:rPr lang="en-GB" dirty="0" smtClean="0"/>
              <a:t>The team leader is responsible for charging the battery of device and ensuring that the device is ready for a full day of data collection</a:t>
            </a:r>
          </a:p>
          <a:p>
            <a:pPr marL="0" indent="0">
              <a:buNone/>
            </a:pPr>
            <a:r>
              <a:rPr lang="en-GB" dirty="0" smtClean="0"/>
              <a:t>Any malfunction of the device should be reported to the direct survey coordinator.  Most problems can be resolved over the telephone</a:t>
            </a:r>
            <a:r>
              <a:rPr lang="en-GB" dirty="0"/>
              <a:t>. </a:t>
            </a:r>
            <a:r>
              <a:rPr lang="en-GB" dirty="0" smtClean="0"/>
              <a:t>The survey supervisor or coordinator can provide a replacement device on demand after review of the problem.</a:t>
            </a:r>
          </a:p>
          <a:p>
            <a:pPr marL="0" indent="0">
              <a:buNone/>
            </a:pPr>
            <a:r>
              <a:rPr lang="en-GB" dirty="0" smtClean="0"/>
              <a:t>The device must be kept in protective cover, clean and dry and out of direct sunlight and or excessive heat for long periods.</a:t>
            </a:r>
            <a:endParaRPr lang="en-GB" dirty="0"/>
          </a:p>
        </p:txBody>
      </p:sp>
    </p:spTree>
    <p:extLst>
      <p:ext uri="{BB962C8B-B14F-4D97-AF65-F5344CB8AC3E}">
        <p14:creationId xmlns:p14="http://schemas.microsoft.com/office/powerpoint/2010/main" val="596867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476" y="116869"/>
            <a:ext cx="10515600" cy="1325563"/>
          </a:xfrm>
        </p:spPr>
        <p:txBody>
          <a:bodyPr/>
          <a:lstStyle/>
          <a:p>
            <a:r>
              <a:rPr lang="en-GB" dirty="0" smtClean="0"/>
              <a:t>Coverage Areas	</a:t>
            </a:r>
            <a:endParaRPr lang="en-GB" dirty="0"/>
          </a:p>
        </p:txBody>
      </p:sp>
      <p:sp>
        <p:nvSpPr>
          <p:cNvPr id="3" name="Content Placeholder 2"/>
          <p:cNvSpPr>
            <a:spLocks noGrp="1"/>
          </p:cNvSpPr>
          <p:nvPr>
            <p:ph idx="1"/>
          </p:nvPr>
        </p:nvSpPr>
        <p:spPr>
          <a:xfrm>
            <a:off x="6323525" y="671694"/>
            <a:ext cx="5868475" cy="6344988"/>
          </a:xfrm>
        </p:spPr>
        <p:txBody>
          <a:bodyPr>
            <a:normAutofit/>
          </a:bodyPr>
          <a:lstStyle/>
          <a:p>
            <a:pPr marL="0" indent="0">
              <a:buNone/>
            </a:pPr>
            <a:r>
              <a:rPr lang="en-GB" dirty="0" smtClean="0"/>
              <a:t>Each mobile device will come with a sim card and a data plan. Sending data requires access to the 3G or Edge network.</a:t>
            </a:r>
          </a:p>
          <a:p>
            <a:pPr marL="0" indent="0">
              <a:buNone/>
            </a:pPr>
            <a:endParaRPr lang="en-GB" dirty="0" smtClean="0"/>
          </a:p>
          <a:p>
            <a:pPr marL="0" indent="0">
              <a:buNone/>
            </a:pPr>
            <a:r>
              <a:rPr lang="en-GB" dirty="0"/>
              <a:t>The team leader is responsible to ensure that data are sent to the survey coordination team every 1 or 2 days. </a:t>
            </a:r>
          </a:p>
          <a:p>
            <a:pPr marL="0" indent="0">
              <a:buNone/>
            </a:pPr>
            <a:r>
              <a:rPr lang="en-GB" dirty="0" smtClean="0"/>
              <a:t> </a:t>
            </a:r>
          </a:p>
          <a:p>
            <a:pPr marL="0" indent="0">
              <a:buNone/>
            </a:pPr>
            <a:r>
              <a:rPr lang="en-GB" dirty="0" smtClean="0"/>
              <a:t>If data are not sent on a regular basis, the team leader will be alerted.  After the second alert, the services of team leader will be reviewed and he or she may be dismissed. </a:t>
            </a:r>
            <a:endParaRPr lang="en-GB" dirty="0"/>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0455" y="1145911"/>
            <a:ext cx="6053069" cy="5396555"/>
          </a:xfrm>
          <a:prstGeom prst="rect">
            <a:avLst/>
          </a:prstGeom>
        </p:spPr>
      </p:pic>
      <p:sp>
        <p:nvSpPr>
          <p:cNvPr id="5" name="Content Placeholder 2"/>
          <p:cNvSpPr txBox="1">
            <a:spLocks/>
          </p:cNvSpPr>
          <p:nvPr/>
        </p:nvSpPr>
        <p:spPr>
          <a:xfrm>
            <a:off x="729801" y="6568224"/>
            <a:ext cx="5868475" cy="407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smtClean="0"/>
              <a:t>Map of 3G / Edge coverage across Nigeria</a:t>
            </a:r>
            <a:endParaRPr lang="en-GB" sz="2000" dirty="0"/>
          </a:p>
        </p:txBody>
      </p:sp>
    </p:spTree>
    <p:extLst>
      <p:ext uri="{BB962C8B-B14F-4D97-AF65-F5344CB8AC3E}">
        <p14:creationId xmlns:p14="http://schemas.microsoft.com/office/powerpoint/2010/main" val="543646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231" y="184106"/>
            <a:ext cx="10515600" cy="1325563"/>
          </a:xfrm>
        </p:spPr>
        <p:txBody>
          <a:bodyPr/>
          <a:lstStyle/>
          <a:p>
            <a:r>
              <a:rPr lang="en-GB" dirty="0" smtClean="0"/>
              <a:t>Mobile device utilization policy </a:t>
            </a:r>
            <a:endParaRPr lang="en-GB" dirty="0"/>
          </a:p>
        </p:txBody>
      </p:sp>
      <p:sp>
        <p:nvSpPr>
          <p:cNvPr id="3" name="Content Placeholder 2"/>
          <p:cNvSpPr>
            <a:spLocks noGrp="1"/>
          </p:cNvSpPr>
          <p:nvPr>
            <p:ph idx="1"/>
          </p:nvPr>
        </p:nvSpPr>
        <p:spPr>
          <a:xfrm>
            <a:off x="348803" y="1690688"/>
            <a:ext cx="7867918" cy="4901462"/>
          </a:xfrm>
        </p:spPr>
        <p:txBody>
          <a:bodyPr>
            <a:normAutofit fontScale="92500"/>
          </a:bodyPr>
          <a:lstStyle/>
          <a:p>
            <a:r>
              <a:rPr lang="en-GB" dirty="0" smtClean="0"/>
              <a:t>Everyone using a mobile device for the survey must sign contract before use of mobile devices</a:t>
            </a:r>
          </a:p>
          <a:p>
            <a:r>
              <a:rPr lang="en-GB" dirty="0" smtClean="0"/>
              <a:t>During training, everyone who uses a device will check out and return the device per exercise or daily</a:t>
            </a:r>
          </a:p>
          <a:p>
            <a:r>
              <a:rPr lang="en-GB" dirty="0" smtClean="0"/>
              <a:t>Survey teams of three persons take joint responsibility to maintain the device in good condition and protect it from damage</a:t>
            </a:r>
          </a:p>
          <a:p>
            <a:r>
              <a:rPr lang="en-GB" dirty="0" smtClean="0"/>
              <a:t>Supervisors or other persons not in a team take full responsibility for the device(s)</a:t>
            </a:r>
          </a:p>
          <a:p>
            <a:r>
              <a:rPr lang="en-GB" dirty="0" smtClean="0"/>
              <a:t>Any device damaged, destroyed, lost or stolen will be replaced by those contractually responsible as recorded on the contract.</a:t>
            </a:r>
            <a:endParaRPr lang="en-GB"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16721" y="1644606"/>
            <a:ext cx="2975020" cy="5082481"/>
          </a:xfrm>
          <a:prstGeom prst="rect">
            <a:avLst/>
          </a:prstGeom>
        </p:spPr>
      </p:pic>
    </p:spTree>
    <p:extLst>
      <p:ext uri="{BB962C8B-B14F-4D97-AF65-F5344CB8AC3E}">
        <p14:creationId xmlns:p14="http://schemas.microsoft.com/office/powerpoint/2010/main" val="4112175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Rules for use of mobile devices</a:t>
            </a:r>
            <a:endParaRPr lang="en-GB" dirty="0"/>
          </a:p>
        </p:txBody>
      </p:sp>
      <p:sp>
        <p:nvSpPr>
          <p:cNvPr id="3" name="Content Placeholder 2"/>
          <p:cNvSpPr>
            <a:spLocks noGrp="1"/>
          </p:cNvSpPr>
          <p:nvPr>
            <p:ph idx="1"/>
          </p:nvPr>
        </p:nvSpPr>
        <p:spPr>
          <a:xfrm>
            <a:off x="838200" y="1825625"/>
            <a:ext cx="11049000" cy="4351338"/>
          </a:xfrm>
        </p:spPr>
        <p:txBody>
          <a:bodyPr/>
          <a:lstStyle/>
          <a:p>
            <a:r>
              <a:rPr lang="en-GB" dirty="0" smtClean="0"/>
              <a:t>The mobile device is not your camera, toy, a radio or movie player</a:t>
            </a:r>
          </a:p>
          <a:p>
            <a:r>
              <a:rPr lang="en-GB" dirty="0" smtClean="0"/>
              <a:t>If you </a:t>
            </a:r>
            <a:r>
              <a:rPr lang="en-GB" dirty="0"/>
              <a:t>reformat </a:t>
            </a:r>
            <a:r>
              <a:rPr lang="en-GB" dirty="0" smtClean="0"/>
              <a:t>or attempt to hack </a:t>
            </a:r>
            <a:r>
              <a:rPr lang="en-GB" dirty="0"/>
              <a:t>the </a:t>
            </a:r>
            <a:r>
              <a:rPr lang="en-GB" dirty="0" smtClean="0"/>
              <a:t>device, you will be dismissed</a:t>
            </a:r>
          </a:p>
          <a:p>
            <a:r>
              <a:rPr lang="en-GB" dirty="0"/>
              <a:t>Do not use the device for personal reasons</a:t>
            </a:r>
          </a:p>
          <a:p>
            <a:r>
              <a:rPr lang="en-GB" dirty="0"/>
              <a:t>Do not show off the tablet during or after data collection</a:t>
            </a:r>
          </a:p>
          <a:p>
            <a:r>
              <a:rPr lang="en-GB" dirty="0" smtClean="0"/>
              <a:t>Keep </a:t>
            </a:r>
            <a:r>
              <a:rPr lang="en-GB" dirty="0"/>
              <a:t>the device in </a:t>
            </a:r>
            <a:r>
              <a:rPr lang="en-GB" dirty="0" smtClean="0"/>
              <a:t>survey bag when not using it in data collection in field</a:t>
            </a:r>
          </a:p>
          <a:p>
            <a:r>
              <a:rPr lang="en-GB" dirty="0" smtClean="0"/>
              <a:t>Keep </a:t>
            </a:r>
            <a:r>
              <a:rPr lang="en-GB" dirty="0"/>
              <a:t>the device </a:t>
            </a:r>
            <a:r>
              <a:rPr lang="en-GB" dirty="0" smtClean="0"/>
              <a:t>in protected case when traveling</a:t>
            </a:r>
          </a:p>
          <a:p>
            <a:r>
              <a:rPr lang="en-GB" dirty="0"/>
              <a:t>You and your team are all responsible to protect device from damage or loss</a:t>
            </a:r>
          </a:p>
          <a:p>
            <a:endParaRPr lang="en-GB" dirty="0" smtClean="0"/>
          </a:p>
        </p:txBody>
      </p:sp>
    </p:spTree>
    <p:extLst>
      <p:ext uri="{BB962C8B-B14F-4D97-AF65-F5344CB8AC3E}">
        <p14:creationId xmlns:p14="http://schemas.microsoft.com/office/powerpoint/2010/main" val="295070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Collect signed contracts for mobile device use</a:t>
            </a:r>
            <a:endParaRPr lang="en-GB" dirty="0"/>
          </a:p>
        </p:txBody>
      </p:sp>
      <p:sp>
        <p:nvSpPr>
          <p:cNvPr id="3" name="Content Placeholder 2"/>
          <p:cNvSpPr>
            <a:spLocks noGrp="1"/>
          </p:cNvSpPr>
          <p:nvPr>
            <p:ph idx="1"/>
          </p:nvPr>
        </p:nvSpPr>
        <p:spPr>
          <a:xfrm>
            <a:off x="838200" y="1825625"/>
            <a:ext cx="7305339" cy="4351338"/>
          </a:xfrm>
        </p:spPr>
        <p:txBody>
          <a:bodyPr/>
          <a:lstStyle/>
          <a:p>
            <a:r>
              <a:rPr lang="en-GB" dirty="0" smtClean="0"/>
              <a:t>The form states that the person or persons assigned the mobile device is responsible to maintain the device and components in working condition with no damage. </a:t>
            </a:r>
          </a:p>
          <a:p>
            <a:r>
              <a:rPr lang="en-GB" dirty="0" smtClean="0"/>
              <a:t>Collect </a:t>
            </a:r>
            <a:r>
              <a:rPr lang="en-GB" dirty="0"/>
              <a:t>signed </a:t>
            </a:r>
            <a:r>
              <a:rPr lang="en-GB" dirty="0" smtClean="0"/>
              <a:t>and dated forms from </a:t>
            </a:r>
            <a:r>
              <a:rPr lang="en-GB" dirty="0"/>
              <a:t>survey personnel and trainees</a:t>
            </a:r>
          </a:p>
        </p:txBody>
      </p:sp>
      <p:pic>
        <p:nvPicPr>
          <p:cNvPr id="5" name="Picture 4"/>
          <p:cNvPicPr>
            <a:picLocks noChangeAspect="1"/>
          </p:cNvPicPr>
          <p:nvPr/>
        </p:nvPicPr>
        <p:blipFill>
          <a:blip r:embed="rId2">
            <a:biLevel thresh="50000"/>
          </a:blip>
          <a:stretch>
            <a:fillRect/>
          </a:stretch>
        </p:blipFill>
        <p:spPr>
          <a:xfrm>
            <a:off x="7708627" y="1825625"/>
            <a:ext cx="4025397" cy="3580952"/>
          </a:xfrm>
          <a:prstGeom prst="rect">
            <a:avLst/>
          </a:prstGeom>
        </p:spPr>
      </p:pic>
    </p:spTree>
    <p:extLst>
      <p:ext uri="{BB962C8B-B14F-4D97-AF65-F5344CB8AC3E}">
        <p14:creationId xmlns:p14="http://schemas.microsoft.com/office/powerpoint/2010/main" val="32595416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2766</TotalTime>
  <Words>3789</Words>
  <Application>Microsoft Office PowerPoint</Application>
  <PresentationFormat>Widescreen</PresentationFormat>
  <Paragraphs>488</Paragraphs>
  <Slides>49</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Times New Roman</vt:lpstr>
      <vt:lpstr>Office Theme</vt:lpstr>
      <vt:lpstr>Nutrition Survey  with SMART methods</vt:lpstr>
      <vt:lpstr>Overview of Training</vt:lpstr>
      <vt:lpstr>Roles and Responsibilities</vt:lpstr>
      <vt:lpstr>Basic rules of survey</vt:lpstr>
      <vt:lpstr>Use and Maintenance of Mobile Devices</vt:lpstr>
      <vt:lpstr>Coverage Areas </vt:lpstr>
      <vt:lpstr>Mobile device utilization policy </vt:lpstr>
      <vt:lpstr>Rules for use of mobile devices</vt:lpstr>
      <vt:lpstr>Collect signed contracts for mobile device use</vt:lpstr>
      <vt:lpstr>Assign devices to individuals or teams</vt:lpstr>
      <vt:lpstr>General instructions for use of device</vt:lpstr>
      <vt:lpstr>Other tasks for use of device</vt:lpstr>
      <vt:lpstr>Starting questionnaires</vt:lpstr>
      <vt:lpstr>Navigation through  questionnaires</vt:lpstr>
      <vt:lpstr>Completion of Questionnaire</vt:lpstr>
      <vt:lpstr>Registration </vt:lpstr>
      <vt:lpstr>Registration </vt:lpstr>
      <vt:lpstr>Assignment of ID number</vt:lpstr>
      <vt:lpstr>Standardization Exercise</vt:lpstr>
      <vt:lpstr>Standardization Exercise</vt:lpstr>
      <vt:lpstr>Standardization Exercise</vt:lpstr>
      <vt:lpstr>Standardization Session</vt:lpstr>
      <vt:lpstr>Standardization Session</vt:lpstr>
      <vt:lpstr>Standardization</vt:lpstr>
      <vt:lpstr>Practice data entry for Standardization</vt:lpstr>
      <vt:lpstr>Complete Standardization Session(s)</vt:lpstr>
      <vt:lpstr>Daily Calibration – Identification </vt:lpstr>
      <vt:lpstr>Daily Calibration  </vt:lpstr>
      <vt:lpstr>Daily Calibration</vt:lpstr>
      <vt:lpstr>Daily Calibration</vt:lpstr>
      <vt:lpstr>Household Questionnaire</vt:lpstr>
      <vt:lpstr>Household Questionnaire</vt:lpstr>
      <vt:lpstr>Household Questionnaire</vt:lpstr>
      <vt:lpstr>Household Questionnaire</vt:lpstr>
      <vt:lpstr>Household Questionnaire</vt:lpstr>
      <vt:lpstr>Levels of Questionnaire</vt:lpstr>
      <vt:lpstr>Household Questionnaire</vt:lpstr>
      <vt:lpstr>Household Questionnaire</vt:lpstr>
      <vt:lpstr>Child Section</vt:lpstr>
      <vt:lpstr>Child Section</vt:lpstr>
      <vt:lpstr>Child Section</vt:lpstr>
      <vt:lpstr>Referrals for severe acute malnutrition</vt:lpstr>
      <vt:lpstr>Child Health Questions</vt:lpstr>
      <vt:lpstr>Completion of Questionnaire</vt:lpstr>
      <vt:lpstr>Completion of Questionnaire</vt:lpstr>
      <vt:lpstr>Questionnaire Completed</vt:lpstr>
      <vt:lpstr>Typical problems encountered in the field</vt:lpstr>
      <vt:lpstr>Typical problems encountered in the field</vt:lpstr>
      <vt:lpstr>Reminders for data collection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dc:title>
  <dc:creator>Robert Johnston</dc:creator>
  <cp:lastModifiedBy>Robert</cp:lastModifiedBy>
  <cp:revision>290</cp:revision>
  <dcterms:created xsi:type="dcterms:W3CDTF">2014-01-18T17:58:05Z</dcterms:created>
  <dcterms:modified xsi:type="dcterms:W3CDTF">2016-05-19T16:17:47Z</dcterms:modified>
</cp:coreProperties>
</file>